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77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3" r:id="rId17"/>
    <p:sldId id="267" r:id="rId18"/>
    <p:sldId id="268" r:id="rId19"/>
    <p:sldId id="269" r:id="rId20"/>
    <p:sldId id="270" r:id="rId21"/>
    <p:sldId id="271" r:id="rId22"/>
    <p:sldId id="274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8C8F6-F7A3-4056-95D7-AA2E2EA68CC1}" v="71" dt="2026-09-07T17:20:13.986"/>
    <p1510:client id="{8B7AE332-C367-148C-2517-59B0F538D492}" v="34" dt="2026-09-07T12:10:14.2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Coates" userId="11827700-aebc-475c-a7df-a9bd30b337eb" providerId="ADAL" clId="{F60EDE3E-7306-4FDA-AAA9-600AEABD0E32}"/>
    <pc:docChg chg="custSel modSld">
      <pc:chgData name="Tim Coates" userId="11827700-aebc-475c-a7df-a9bd30b337eb" providerId="ADAL" clId="{F60EDE3E-7306-4FDA-AAA9-600AEABD0E32}" dt="2026-09-07T17:20:13.986" v="70" actId="20577"/>
      <pc:docMkLst>
        <pc:docMk/>
      </pc:docMkLst>
      <pc:sldChg chg="modSp mod">
        <pc:chgData name="Tim Coates" userId="11827700-aebc-475c-a7df-a9bd30b337eb" providerId="ADAL" clId="{F60EDE3E-7306-4FDA-AAA9-600AEABD0E32}" dt="2026-09-07T17:19:25.212" v="5" actId="20577"/>
        <pc:sldMkLst>
          <pc:docMk/>
          <pc:sldMk cId="2618288180" sldId="260"/>
        </pc:sldMkLst>
        <pc:spChg chg="mod">
          <ac:chgData name="Tim Coates" userId="11827700-aebc-475c-a7df-a9bd30b337eb" providerId="ADAL" clId="{F60EDE3E-7306-4FDA-AAA9-600AEABD0E32}" dt="2026-09-07T17:19:25.212" v="5" actId="20577"/>
          <ac:spMkLst>
            <pc:docMk/>
            <pc:sldMk cId="2618288180" sldId="260"/>
            <ac:spMk id="3" creationId="{210EA5FF-9241-26D0-F027-B18A9C333A93}"/>
          </ac:spMkLst>
        </pc:spChg>
      </pc:sldChg>
      <pc:sldChg chg="modNotesTx">
        <pc:chgData name="Tim Coates" userId="11827700-aebc-475c-a7df-a9bd30b337eb" providerId="ADAL" clId="{F60EDE3E-7306-4FDA-AAA9-600AEABD0E32}" dt="2026-09-07T17:20:13.986" v="70" actId="20577"/>
        <pc:sldMkLst>
          <pc:docMk/>
          <pc:sldMk cId="2239283066" sldId="262"/>
        </pc:sldMkLst>
      </pc:sldChg>
    </pc:docChg>
  </pc:docChgLst>
  <pc:docChgLst>
    <pc:chgData name="Joe Witcomb" userId="S::jwitcomb@sonning-common.oxon.sch.uk::34af825f-5663-4bfa-a850-4f2f49ef52e5" providerId="AD" clId="Web-{8B7AE332-C367-148C-2517-59B0F538D492}"/>
    <pc:docChg chg="addSld delSld modSld">
      <pc:chgData name="Joe Witcomb" userId="S::jwitcomb@sonning-common.oxon.sch.uk::34af825f-5663-4bfa-a850-4f2f49ef52e5" providerId="AD" clId="Web-{8B7AE332-C367-148C-2517-59B0F538D492}" dt="2026-09-07T12:10:14.242" v="38" actId="20577"/>
      <pc:docMkLst>
        <pc:docMk/>
      </pc:docMkLst>
      <pc:sldChg chg="modSp">
        <pc:chgData name="Joe Witcomb" userId="S::jwitcomb@sonning-common.oxon.sch.uk::34af825f-5663-4bfa-a850-4f2f49ef52e5" providerId="AD" clId="Web-{8B7AE332-C367-148C-2517-59B0F538D492}" dt="2026-09-07T11:57:57.122" v="13" actId="20577"/>
        <pc:sldMkLst>
          <pc:docMk/>
          <pc:sldMk cId="3148480896" sldId="266"/>
        </pc:sldMkLst>
        <pc:spChg chg="mod">
          <ac:chgData name="Joe Witcomb" userId="S::jwitcomb@sonning-common.oxon.sch.uk::34af825f-5663-4bfa-a850-4f2f49ef52e5" providerId="AD" clId="Web-{8B7AE332-C367-148C-2517-59B0F538D492}" dt="2026-09-07T11:57:57.122" v="13" actId="20577"/>
          <ac:spMkLst>
            <pc:docMk/>
            <pc:sldMk cId="3148480896" sldId="266"/>
            <ac:spMk id="3" creationId="{D20C4546-D5C0-78DC-BE19-BA166C582712}"/>
          </ac:spMkLst>
        </pc:spChg>
      </pc:sldChg>
      <pc:sldChg chg="modSp del">
        <pc:chgData name="Joe Witcomb" userId="S::jwitcomb@sonning-common.oxon.sch.uk::34af825f-5663-4bfa-a850-4f2f49ef52e5" providerId="AD" clId="Web-{8B7AE332-C367-148C-2517-59B0F538D492}" dt="2026-09-07T12:08:18.347" v="17"/>
        <pc:sldMkLst>
          <pc:docMk/>
          <pc:sldMk cId="3050904048" sldId="272"/>
        </pc:sldMkLst>
        <pc:spChg chg="mod">
          <ac:chgData name="Joe Witcomb" userId="S::jwitcomb@sonning-common.oxon.sch.uk::34af825f-5663-4bfa-a850-4f2f49ef52e5" providerId="AD" clId="Web-{8B7AE332-C367-148C-2517-59B0F538D492}" dt="2026-09-07T12:07:45.893" v="15" actId="20577"/>
          <ac:spMkLst>
            <pc:docMk/>
            <pc:sldMk cId="3050904048" sldId="272"/>
            <ac:spMk id="3" creationId="{8FE020D7-589D-2AC5-811B-B12ABC7C445A}"/>
          </ac:spMkLst>
        </pc:spChg>
      </pc:sldChg>
      <pc:sldChg chg="del">
        <pc:chgData name="Joe Witcomb" userId="S::jwitcomb@sonning-common.oxon.sch.uk::34af825f-5663-4bfa-a850-4f2f49ef52e5" providerId="AD" clId="Web-{8B7AE332-C367-148C-2517-59B0F538D492}" dt="2026-09-07T12:08:11.128" v="16"/>
        <pc:sldMkLst>
          <pc:docMk/>
          <pc:sldMk cId="165983273" sldId="275"/>
        </pc:sldMkLst>
      </pc:sldChg>
      <pc:sldChg chg="addSp delSp modSp new">
        <pc:chgData name="Joe Witcomb" userId="S::jwitcomb@sonning-common.oxon.sch.uk::34af825f-5663-4bfa-a850-4f2f49ef52e5" providerId="AD" clId="Web-{8B7AE332-C367-148C-2517-59B0F538D492}" dt="2026-09-07T12:10:14.242" v="38" actId="20577"/>
        <pc:sldMkLst>
          <pc:docMk/>
          <pc:sldMk cId="2766899805" sldId="277"/>
        </pc:sldMkLst>
        <pc:spChg chg="mod">
          <ac:chgData name="Joe Witcomb" userId="S::jwitcomb@sonning-common.oxon.sch.uk::34af825f-5663-4bfa-a850-4f2f49ef52e5" providerId="AD" clId="Web-{8B7AE332-C367-148C-2517-59B0F538D492}" dt="2026-09-07T12:09:27.412" v="22" actId="20577"/>
          <ac:spMkLst>
            <pc:docMk/>
            <pc:sldMk cId="2766899805" sldId="277"/>
            <ac:spMk id="2" creationId="{6B420570-D3BE-7479-A317-F37289D610CB}"/>
          </ac:spMkLst>
        </pc:spChg>
        <pc:spChg chg="add del mod">
          <ac:chgData name="Joe Witcomb" userId="S::jwitcomb@sonning-common.oxon.sch.uk::34af825f-5663-4bfa-a850-4f2f49ef52e5" providerId="AD" clId="Web-{8B7AE332-C367-148C-2517-59B0F538D492}" dt="2026-09-07T12:10:14.242" v="38" actId="20577"/>
          <ac:spMkLst>
            <pc:docMk/>
            <pc:sldMk cId="2766899805" sldId="277"/>
            <ac:spMk id="3" creationId="{FBCC20E3-A36C-BEAF-D3FA-DD57E910FC49}"/>
          </ac:spMkLst>
        </pc:spChg>
        <pc:graphicFrameChg chg="add del mod ord modGraphic">
          <ac:chgData name="Joe Witcomb" userId="S::jwitcomb@sonning-common.oxon.sch.uk::34af825f-5663-4bfa-a850-4f2f49ef52e5" providerId="AD" clId="Web-{8B7AE332-C367-148C-2517-59B0F538D492}" dt="2026-09-07T12:09:31.553" v="24"/>
          <ac:graphicFrameMkLst>
            <pc:docMk/>
            <pc:sldMk cId="2766899805" sldId="277"/>
            <ac:graphicFrameMk id="5" creationId="{BBB938F4-BD6E-5825-D3BB-EF193ABC962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5FBDB-6BEF-4036-B278-B2782DD260F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CB720-6157-4927-8B38-A6FE9762A6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93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Children to wear PE kit every Tuesday and Friday… if in doubt.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ACB720-6157-4927-8B38-A6FE9762A6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71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1B627-CE2C-8EB5-F046-AF91DC1F7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4864" y="107933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6A37C2-03E9-1DD8-BD4C-E36B70C76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4864" y="355900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EF2DF-0ED7-EBBB-094B-F5217CA8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49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68B3D-9E12-1733-B67D-F212F38B6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37C2E-DA15-C0C4-2368-C1B7FBD4C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4D23-79C8-6F1E-F26B-C131BD30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99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D956-EC48-5992-F006-F522DF01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288" y="1440797"/>
            <a:ext cx="925157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B4493-3861-D3BB-24A8-7BC184021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7288" y="4320522"/>
            <a:ext cx="925157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1064A-6B1F-FEA3-950F-C19818B3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40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4C01D-5735-B4C0-DA9B-4996416C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56C6F-BA35-C19B-623C-DEB92C4F7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7402" y="1825625"/>
            <a:ext cx="460415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C74CB-CB7B-E501-31F0-16627CF3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72168" y="1825625"/>
            <a:ext cx="449669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A906D-DDA3-11E2-AD42-A6B0F61C0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77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144D4-D4DC-C094-421D-171710B2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866" y="355600"/>
            <a:ext cx="914399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0A940-85B9-E0FE-7444-B4E5105DE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4866" y="1681163"/>
            <a:ext cx="42010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F145B5-BCF6-0E36-26AD-1368A4284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24866" y="2505075"/>
            <a:ext cx="42010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56E34-289A-38D2-098F-A4571AB92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7774" y="1681163"/>
            <a:ext cx="470109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724D9-3563-D99C-DF36-A45146416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67774" y="2505075"/>
            <a:ext cx="470109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C965F4-337D-F0EB-7D78-DC810C0B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9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F4D34-1CAE-E1A6-B3EC-26B2E27FE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B3371-DEB9-5A87-EA4F-8EF9A4F5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4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95767-8FF0-70A8-30FD-2ACB9C66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905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CDC9D-A2D0-F188-4417-3D328F260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0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1A4F-9B01-75A5-9B32-B8E86A18D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3669" y="992187"/>
            <a:ext cx="510519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2C142-4376-D0DD-A261-DD9DE26CB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06327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5AEB8-1134-2224-B01A-E0BF01E1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14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51040-2EFF-430E-63BB-B7C350F8E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6B8AB1-FDBC-42E8-D1C6-27ED5FD7A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7457" y="1239044"/>
            <a:ext cx="505140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79141-625D-0D9F-DE03-55596C527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07223" y="230108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8F023-08EC-437B-5B1D-9C88B2E5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0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80FD-0DB9-3721-4618-66D776BA2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5E5F33-9059-0767-E7FD-83AF7BCB5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A1A6C-DA90-3F6A-B391-60056B00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044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BC8BC-97A3-AE49-0CF8-B0DD0721B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73092" y="365125"/>
            <a:ext cx="249577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28B69-7E9C-53BF-C96A-F0A841A8B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28046" y="365125"/>
            <a:ext cx="6529893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22D32-FB90-9603-AD00-3ACF740E2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378C5-BBA9-48C2-A12F-6A2E630F33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23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F9DC74-6E86-C3FD-1C1D-1EEBED265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403" y="365125"/>
            <a:ext cx="92514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A26E6-1C1B-8B96-A9EC-58F860260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7404" y="1825625"/>
            <a:ext cx="92514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B4BDF-AB62-B518-EF2F-29181B0CE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58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7375E"/>
                </a:solidFill>
                <a:latin typeface="PT Sans" panose="020B0503020203020204" pitchFamily="34" charset="0"/>
              </a:defRPr>
            </a:lvl1pPr>
          </a:lstStyle>
          <a:p>
            <a:fld id="{954378C5-BBA9-48C2-A12F-6A2E630F333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60BD6-B936-846E-F516-65FA775D75A8}"/>
              </a:ext>
            </a:extLst>
          </p:cNvPr>
          <p:cNvSpPr/>
          <p:nvPr userDrawn="1"/>
        </p:nvSpPr>
        <p:spPr>
          <a:xfrm>
            <a:off x="0" y="0"/>
            <a:ext cx="2280976" cy="6858000"/>
          </a:xfrm>
          <a:prstGeom prst="rect">
            <a:avLst/>
          </a:prstGeom>
          <a:solidFill>
            <a:srgbClr val="17375E"/>
          </a:solidFill>
          <a:ln>
            <a:solidFill>
              <a:srgbClr val="1737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17375E"/>
              </a:solidFill>
              <a:latin typeface="PT Sans" panose="020B05030202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0D558E-895D-F30B-AE83-A293A13C701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517404" y="5954414"/>
            <a:ext cx="768699" cy="76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9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7375E"/>
          </a:solidFill>
          <a:latin typeface="PT Sans" panose="020B05030202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7375E"/>
          </a:solidFill>
          <a:latin typeface="PT Sans" panose="020B0503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7375E"/>
          </a:solidFill>
          <a:latin typeface="PT Sans" panose="020B0503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375E"/>
          </a:solidFill>
          <a:latin typeface="PT Sans" panose="020B0503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7375E"/>
          </a:solidFill>
          <a:latin typeface="PT Sans" panose="020B0503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7375E"/>
          </a:solidFill>
          <a:latin typeface="PT Sans" panose="020B0503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jgwJ6pzEVeTFT0ChdiGZIz7Pl2hY02XY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54D81-02AA-EC96-1D66-4CF6EE5AD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Year 3 Curriculum Sharing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35D0E-66F6-30F2-EA12-919AA8A28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1704" y="3466933"/>
            <a:ext cx="6122896" cy="1655762"/>
          </a:xfrm>
        </p:spPr>
        <p:txBody>
          <a:bodyPr/>
          <a:lstStyle/>
          <a:p>
            <a:r>
              <a:rPr lang="en-GB"/>
              <a:t>Mr Witcomb and Mr Coates</a:t>
            </a:r>
          </a:p>
          <a:p>
            <a:endParaRPr lang="en-GB" sz="1800"/>
          </a:p>
          <a:p>
            <a:r>
              <a:rPr lang="en-GB" sz="1800"/>
              <a:t>Mr Witcomb (Monday-Wednesday)</a:t>
            </a:r>
          </a:p>
          <a:p>
            <a:r>
              <a:rPr lang="en-GB" sz="1800"/>
              <a:t>Mr Coates (Thursday-Friday)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59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30AA7-8BD5-34EF-E088-5D2B3D2D9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Year 3 and Key Stage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E37D8-718A-6B58-BFC7-12603E8A1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Moving into Key Stage 2, we will be focusing on independence and responsibility. This means the following:</a:t>
            </a:r>
          </a:p>
          <a:p>
            <a:r>
              <a:rPr lang="en-GB"/>
              <a:t>Your child will be expected to take responsibility for his or her own belongings.</a:t>
            </a:r>
          </a:p>
          <a:p>
            <a:r>
              <a:rPr lang="en-GB"/>
              <a:t>Children will be in charge of changing their reading book as well as handing in letters, homework and planners. They will also need to remember their swimming kit.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61B3D-2E46-CF5B-BBF7-94BBEF87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Literacy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974D-EFA7-9354-B7BD-9E615E736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404" y="1825624"/>
            <a:ext cx="9251462" cy="4300856"/>
          </a:xfrm>
        </p:spPr>
        <p:txBody>
          <a:bodyPr>
            <a:normAutofit lnSpcReduction="10000"/>
          </a:bodyPr>
          <a:lstStyle/>
          <a:p>
            <a:r>
              <a:rPr lang="en-GB"/>
              <a:t>Handwriting every morning.</a:t>
            </a:r>
          </a:p>
          <a:p>
            <a:r>
              <a:rPr lang="en-GB"/>
              <a:t>Spelling or Guided Reading – every morning.</a:t>
            </a:r>
          </a:p>
          <a:p>
            <a:r>
              <a:rPr lang="en-GB"/>
              <a:t>Daily Language and Literacy lessons.</a:t>
            </a:r>
          </a:p>
          <a:p>
            <a:r>
              <a:rPr lang="en-GB"/>
              <a:t>‘Big Write’ every other week.</a:t>
            </a:r>
          </a:p>
          <a:p>
            <a:r>
              <a:rPr lang="en-GB"/>
              <a:t>Discrete grammar sessions taught throughout each unit.</a:t>
            </a:r>
          </a:p>
          <a:p>
            <a:r>
              <a:rPr lang="en-GB"/>
              <a:t>Reading practice and comprehension – during Guided Reading sessions and Literacy lessons.</a:t>
            </a:r>
          </a:p>
          <a:p>
            <a:r>
              <a:rPr lang="en-GB"/>
              <a:t>Book bands from last year continue. Each child should have a banded book at home.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5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0F39-8835-955A-7DD2-7639646D4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063E6-7F6D-7B3E-8A8F-F5357819D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Taught daily.</a:t>
            </a:r>
          </a:p>
          <a:p>
            <a:r>
              <a:rPr lang="en-GB"/>
              <a:t>Each lesson starts with a ‘Five a Day’ challenge, based on arithmetic skills.</a:t>
            </a:r>
          </a:p>
          <a:p>
            <a:r>
              <a:rPr lang="en-GB"/>
              <a:t>‘Big Maths’ every other week, with a continued focus on solving word problems.</a:t>
            </a:r>
          </a:p>
          <a:p>
            <a:r>
              <a:rPr lang="en-GB"/>
              <a:t>KS2 Calculation policy is on the school website.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38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20570-D3BE-7479-A317-F37289D6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T Sans"/>
              </a:rPr>
              <a:t>Science 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C20E3-A36C-BEAF-D3FA-DD57E910F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1 Plants</a:t>
            </a:r>
          </a:p>
          <a:p>
            <a:r>
              <a:rPr lang="en-US"/>
              <a:t>Unit 2 Animals Including Humans</a:t>
            </a:r>
          </a:p>
          <a:p>
            <a:r>
              <a:rPr lang="en-US"/>
              <a:t>Unit 3 Light</a:t>
            </a:r>
          </a:p>
          <a:p>
            <a:r>
              <a:rPr lang="en-US"/>
              <a:t>Unit 4 Rocks</a:t>
            </a:r>
          </a:p>
          <a:p>
            <a:r>
              <a:rPr lang="en-US"/>
              <a:t>Unit 5 Forces and Magnets</a:t>
            </a:r>
          </a:p>
          <a:p>
            <a:r>
              <a:rPr lang="en-US"/>
              <a:t>Unit 6 Scientists and Inventors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9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AA33-2012-CC04-312C-3B4622AF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Topics (history and geography)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EA5FF-9241-26D0-F027-B18A9C33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480" y="1825625"/>
            <a:ext cx="949452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200"/>
              <a:t>Rainforests</a:t>
            </a:r>
          </a:p>
          <a:p>
            <a:pPr marL="0" indent="0">
              <a:buNone/>
            </a:pPr>
            <a:r>
              <a:rPr lang="en-GB" sz="3200"/>
              <a:t>The UK</a:t>
            </a:r>
          </a:p>
          <a:p>
            <a:pPr marL="0" indent="0">
              <a:buNone/>
            </a:pPr>
            <a:r>
              <a:rPr lang="en-GB" sz="3200"/>
              <a:t>The Ancient Egyptians </a:t>
            </a:r>
          </a:p>
          <a:p>
            <a:pPr marL="0" indent="0">
              <a:buNone/>
            </a:pPr>
            <a:r>
              <a:rPr lang="en-GB" sz="3200"/>
              <a:t>The Stone Age </a:t>
            </a:r>
          </a:p>
          <a:p>
            <a:pPr marL="0" indent="0">
              <a:buNone/>
            </a:pPr>
            <a:r>
              <a:rPr lang="en-GB" sz="3200"/>
              <a:t>All Around The World</a:t>
            </a:r>
          </a:p>
          <a:p>
            <a:pPr marL="0" indent="0">
              <a:buNone/>
            </a:pPr>
            <a:r>
              <a:rPr lang="en-GB" sz="3200"/>
              <a:t>The Railways</a:t>
            </a:r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288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DAF4-092B-5E91-24AA-E5ED56A7F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French, PSHE &amp; 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91BA5-BEF1-81C3-0995-384021A92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PT Sans"/>
              </a:rPr>
              <a:t>French will be taught every Wednesday afternoon.</a:t>
            </a:r>
          </a:p>
          <a:p>
            <a:r>
              <a:rPr lang="en-GB"/>
              <a:t>Formal and ad hoc PSHE sessions when needed.</a:t>
            </a:r>
          </a:p>
          <a:p>
            <a:r>
              <a:rPr lang="en-GB"/>
              <a:t>Family and relationships, health and wellbeing.</a:t>
            </a:r>
          </a:p>
          <a:p>
            <a:r>
              <a:rPr lang="en-GB">
                <a:latin typeface="PT Sans"/>
              </a:rPr>
              <a:t>Understanding feelings. </a:t>
            </a:r>
            <a:endParaRPr lang="en-GB"/>
          </a:p>
          <a:p>
            <a:r>
              <a:rPr lang="en-GB">
                <a:latin typeface="PT Sans"/>
              </a:rPr>
              <a:t>Zones of regulation. </a:t>
            </a:r>
          </a:p>
          <a:p>
            <a:r>
              <a:rPr lang="en-GB"/>
              <a:t>What makes us human? Where do our morals come from? What happens when we do wrong?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10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6B62-BA54-81F1-445C-4CC8822C3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 and Games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50B1C-B6CE-AEC6-1A97-6A0FEAFD3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PT Sans"/>
              </a:rPr>
              <a:t>Swimming every other Tuesday (alternating groups).</a:t>
            </a:r>
          </a:p>
          <a:p>
            <a:r>
              <a:rPr lang="en-GB">
                <a:latin typeface="PT Sans"/>
              </a:rPr>
              <a:t>PE on Tuesday and Friday.</a:t>
            </a:r>
            <a:endParaRPr lang="en-GB">
              <a:latin typeface="PT Sans"/>
              <a:ea typeface="Calibri" panose="020F0502020204030204"/>
              <a:cs typeface="Calibri" panose="020F0502020204030204"/>
            </a:endParaRPr>
          </a:p>
          <a:p>
            <a:pPr lvl="8"/>
            <a:endParaRPr lang="en-GB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8A8B49-CD4B-4DFD-90DA-3CD144D8BC85}"/>
              </a:ext>
            </a:extLst>
          </p:cNvPr>
          <p:cNvSpPr txBox="1"/>
          <p:nvPr/>
        </p:nvSpPr>
        <p:spPr>
          <a:xfrm>
            <a:off x="3645324" y="3123335"/>
            <a:ext cx="6803219" cy="318856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Gymnastics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Dance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Circuits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Hockey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Netball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Football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PT Sans" panose="020B0503020203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DFE35-F107-93A2-9514-CC3815F9684B}"/>
              </a:ext>
            </a:extLst>
          </p:cNvPr>
          <p:cNvSpPr txBox="1"/>
          <p:nvPr/>
        </p:nvSpPr>
        <p:spPr>
          <a:xfrm>
            <a:off x="6333028" y="3123335"/>
            <a:ext cx="6096000" cy="2727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Rugby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Basketball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Tennis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Rounders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Cricket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PT Sans" panose="020B0503020203020204" pitchFamily="34" charset="0"/>
                <a:ea typeface="+mn-ea"/>
                <a:cs typeface="+mn-cs"/>
              </a:rPr>
              <a:t>Sports Day</a:t>
            </a:r>
          </a:p>
        </p:txBody>
      </p:sp>
    </p:spTree>
    <p:extLst>
      <p:ext uri="{BB962C8B-B14F-4D97-AF65-F5344CB8AC3E}">
        <p14:creationId xmlns:p14="http://schemas.microsoft.com/office/powerpoint/2010/main" val="223928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57B0E-428B-5920-9732-0532F403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Swimming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5C9F2-F91B-1754-D26E-DA387AEE4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PT Sans"/>
              </a:rPr>
              <a:t>Year 3 swim every Tuesday at the school swimming pool.</a:t>
            </a:r>
          </a:p>
          <a:p>
            <a:r>
              <a:rPr lang="en-GB">
                <a:latin typeface="PT Sans"/>
              </a:rPr>
              <a:t>Children will swim every other week.</a:t>
            </a:r>
          </a:p>
          <a:p>
            <a:r>
              <a:rPr lang="en-GB">
                <a:latin typeface="PT Sans"/>
              </a:rPr>
              <a:t>Your child’s kit should include the following: costume, towel and swimming hat.</a:t>
            </a:r>
          </a:p>
          <a:p>
            <a:r>
              <a:rPr lang="en-GB"/>
              <a:t>Check your emails for a swimming/PE timetable for this term.</a:t>
            </a:r>
          </a:p>
          <a:p>
            <a:r>
              <a:rPr lang="en-GB">
                <a:latin typeface="PT Sans"/>
              </a:rPr>
              <a:t>There will be timetables going home.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55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CD5FD-C7A4-B5CE-C308-9A8CEBEAA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Timetable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85C48D-51CC-4790-AA78-D96DA0A65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80" y="1435608"/>
            <a:ext cx="8616775" cy="460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0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CA5A-C672-53BA-9614-5E917EEC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Rewards and sanctions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9513B-DED9-EFAF-0A4A-1B27A97A4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/>
              <a:t>Team points</a:t>
            </a:r>
          </a:p>
          <a:p>
            <a:r>
              <a:rPr lang="en-GB"/>
              <a:t>Star of the week</a:t>
            </a:r>
          </a:p>
          <a:p>
            <a:r>
              <a:rPr lang="en-GB"/>
              <a:t>Value bands – Truth, Politeness, Respect, Kindness and Doing Your Best.</a:t>
            </a:r>
          </a:p>
          <a:p>
            <a:endParaRPr lang="en-GB"/>
          </a:p>
          <a:p>
            <a:pPr marL="0" indent="0">
              <a:buNone/>
            </a:pPr>
            <a:r>
              <a:rPr lang="en-GB"/>
              <a:t>Codes system:</a:t>
            </a:r>
          </a:p>
          <a:p>
            <a:r>
              <a:rPr lang="en-GB"/>
              <a:t>Orange: 10 minutes of break time</a:t>
            </a:r>
          </a:p>
          <a:p>
            <a:r>
              <a:rPr lang="en-GB"/>
              <a:t>Blue: whole of break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580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6B641-521F-DF18-F1E7-9F0B0A0F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C4546-D5C0-78DC-BE19-BA166C582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404" y="1462210"/>
            <a:ext cx="9251462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>
                <a:latin typeface="PT Sans"/>
              </a:rPr>
              <a:t>Given out every Thursday and collected in the following Thursday. </a:t>
            </a:r>
          </a:p>
          <a:p>
            <a:r>
              <a:rPr lang="en-GB">
                <a:latin typeface="PT Sans"/>
              </a:rPr>
              <a:t>Spelling Shed and Times Table Rockstars homework each week – 10 minutes of TTRS and 10 Spelling Shed games. They can do more if they would like! Your child's log in is in their planner. </a:t>
            </a:r>
            <a:endParaRPr lang="en-GB"/>
          </a:p>
          <a:p>
            <a:r>
              <a:rPr lang="en-GB"/>
              <a:t>Each child is expected to read at least four times a week. It should be written up and signed off by parents in their planners.</a:t>
            </a:r>
          </a:p>
          <a:p>
            <a:r>
              <a:rPr lang="en-GB"/>
              <a:t>There is also optional homework based on each term’s topic. Check your emails for this term’s selection of rainforest activities.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480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14918-4528-2189-7CD5-2B60EB92D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Maths Made Clear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F2B25-F2A7-46D0-5168-D02D858E0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Last year, the school made a series of films with the aim of helping parents to understand how we teach maths in the school.</a:t>
            </a:r>
          </a:p>
          <a:p>
            <a:r>
              <a:rPr lang="en-GB"/>
              <a:t>Hopefully this will allow you to help your children to develop their maths skills at home.</a:t>
            </a:r>
          </a:p>
          <a:p>
            <a:r>
              <a:rPr lang="en-GB"/>
              <a:t>Search for ‘Maths Made Clear’ on YouTube or click </a:t>
            </a:r>
            <a:r>
              <a:rPr lang="en-GB">
                <a:hlinkClick r:id="rId2"/>
              </a:rPr>
              <a:t>here</a:t>
            </a:r>
            <a:r>
              <a:rPr lang="en-GB"/>
              <a:t> for a playlist of our videos.</a:t>
            </a:r>
          </a:p>
        </p:txBody>
      </p:sp>
    </p:spTree>
    <p:extLst>
      <p:ext uri="{BB962C8B-B14F-4D97-AF65-F5344CB8AC3E}">
        <p14:creationId xmlns:p14="http://schemas.microsoft.com/office/powerpoint/2010/main" val="13321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CB96-BB28-92C5-24EC-417FB571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F0091-3205-138D-B7E3-8873612DC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The library will be open every Tuesday breaktime for children to borrow books.</a:t>
            </a:r>
          </a:p>
          <a:p>
            <a:r>
              <a:rPr lang="en-GB"/>
              <a:t>Mrs. Legg has started to run sessions to teach children how to use the library and organise library cards for those who don’t already have one.</a:t>
            </a:r>
          </a:p>
          <a:p>
            <a:r>
              <a:rPr lang="en-GB"/>
              <a:t>The bookshop is open every Wednesday breaktime, where children can buy books and stationery. They can even save up for a book they really want.</a:t>
            </a:r>
          </a:p>
          <a:p>
            <a:r>
              <a:rPr lang="en-GB"/>
              <a:t>If you have overdue books, don’t worry! If your child brings their books back on a Tuesday, they won’t be charged.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333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1C178-5D51-11F8-D0F1-389F00729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PT Sans"/>
              </a:rPr>
              <a:t>Trips and visits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67627-85DC-EA63-1FAA-2DD2E5A85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The Rabbi Visit – 18</a:t>
            </a:r>
            <a:r>
              <a:rPr lang="en-GB" baseline="30000"/>
              <a:t>th</a:t>
            </a:r>
            <a:r>
              <a:rPr lang="en-GB"/>
              <a:t> November </a:t>
            </a:r>
          </a:p>
          <a:p>
            <a:r>
              <a:rPr lang="en-GB"/>
              <a:t>Ancient Egypt Day – in January, a company called History off the Page visits the school for the day to offer the children an interactive experience. (14</a:t>
            </a:r>
            <a:r>
              <a:rPr lang="en-GB" baseline="30000"/>
              <a:t>th</a:t>
            </a:r>
            <a:r>
              <a:rPr lang="en-GB"/>
              <a:t> January)</a:t>
            </a:r>
          </a:p>
          <a:p>
            <a:r>
              <a:rPr lang="en-GB"/>
              <a:t>Stone Age-themed trip to Hill End, near Oxford (11</a:t>
            </a:r>
            <a:r>
              <a:rPr lang="en-GB" baseline="30000"/>
              <a:t>th</a:t>
            </a:r>
            <a:r>
              <a:rPr lang="en-GB"/>
              <a:t> March -TBC). 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883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867F-9203-BB25-A8A3-325F5C6B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Playtime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715BE-3D7C-1803-F6A3-41340ABA6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In Key Stage 2, there is no official playtime in the afternoon. However, we are aware that sometimes the children will need a break!</a:t>
            </a:r>
          </a:p>
          <a:p>
            <a:r>
              <a:rPr lang="en-GB"/>
              <a:t>Children are no longer provided snacks by the school, so they must be brought in.</a:t>
            </a:r>
          </a:p>
          <a:p>
            <a:r>
              <a:rPr lang="en-GB"/>
              <a:t>Snacks must be healthy – fruit and veg only.</a:t>
            </a:r>
          </a:p>
        </p:txBody>
      </p:sp>
    </p:spTree>
    <p:extLst>
      <p:ext uri="{BB962C8B-B14F-4D97-AF65-F5344CB8AC3E}">
        <p14:creationId xmlns:p14="http://schemas.microsoft.com/office/powerpoint/2010/main" val="1393493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00E01-B324-669E-E375-07EA01D8F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Parent consultations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34789-67B2-AB76-528D-73699507D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Exact dates are to be confirmed.</a:t>
            </a:r>
          </a:p>
          <a:p>
            <a:r>
              <a:rPr lang="en-GB"/>
              <a:t>The first is usually on Tuesday and Thursday after school towards the end of Term 2.</a:t>
            </a:r>
          </a:p>
        </p:txBody>
      </p:sp>
    </p:spTree>
    <p:extLst>
      <p:ext uri="{BB962C8B-B14F-4D97-AF65-F5344CB8AC3E}">
        <p14:creationId xmlns:p14="http://schemas.microsoft.com/office/powerpoint/2010/main" val="1879571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C900-B4D7-07BF-2595-D62D8257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PT Sans"/>
              </a:rPr>
              <a:t>Forest Camp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6F5D7-F6C6-92D5-9002-483B654EF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/>
              <a:t>Year 3 groups will be going to Forest Camp on a Wednesday afternoon. Dates will be confirmed soon.</a:t>
            </a:r>
          </a:p>
          <a:p>
            <a:r>
              <a:rPr lang="en-GB"/>
              <a:t>There will be at least one more opportunity for children to go to Forest Camp this year.</a:t>
            </a:r>
            <a:endParaRPr lang="en-GB" sz="2800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490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D1654-6CDC-C55E-802A-0375C8BD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824" y="0"/>
            <a:ext cx="3486376" cy="792480"/>
          </a:xfrm>
        </p:spPr>
        <p:txBody>
          <a:bodyPr>
            <a:normAutofit fontScale="90000"/>
          </a:bodyPr>
          <a:lstStyle/>
          <a:p>
            <a:r>
              <a:rPr lang="en-GB"/>
              <a:t>Questions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859336-2046-8179-EA84-EAF14F746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7064" y="792480"/>
            <a:ext cx="9744936" cy="557784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/>
              <a:t>Do children come into school wearing PE kit on PE days?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Yes, children should come to school in their PE kit. Also, pack a change of clothes and shoes in case they get muddy or wet.</a:t>
            </a:r>
          </a:p>
          <a:p>
            <a:pPr algn="l"/>
            <a:r>
              <a:rPr lang="en-GB"/>
              <a:t>Can they bring football boots? 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No football boots for PE lessons. After-school clubs may have different rules – check with the relevant staff.</a:t>
            </a:r>
          </a:p>
          <a:p>
            <a:pPr algn="l"/>
            <a:r>
              <a:rPr lang="en-GB"/>
              <a:t>Can they do anything on Spelling Shed or Times Tables Rockstars (TTRS)? 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Yes, but they should focus on the assigned homework in the “assignment” section. Ask a team member if you need help locating it.</a:t>
            </a:r>
          </a:p>
          <a:p>
            <a:pPr algn="l"/>
            <a:r>
              <a:rPr lang="en-GB"/>
              <a:t>Can they do Spelling Shed themselves or do they need supervising?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Homework should be done independently, but support can be provided as needed. Speak with the year 3 team if you have any concerns.</a:t>
            </a:r>
          </a:p>
          <a:p>
            <a:pPr algn="l"/>
            <a:r>
              <a:rPr lang="en-GB"/>
              <a:t>Do we record spelling and Times Tables (TTRS) homework in their planners?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No need to record – teachers can track progress electronically. Speak to the Year 3 team if you have any concerns.</a:t>
            </a:r>
          </a:p>
        </p:txBody>
      </p:sp>
    </p:spTree>
    <p:extLst>
      <p:ext uri="{BB962C8B-B14F-4D97-AF65-F5344CB8AC3E}">
        <p14:creationId xmlns:p14="http://schemas.microsoft.com/office/powerpoint/2010/main" val="1392204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82854-D47E-D827-B60C-BB8CF85E7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B025E-F163-EC73-9058-6C82D76A4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824" y="0"/>
            <a:ext cx="3486376" cy="792480"/>
          </a:xfrm>
        </p:spPr>
        <p:txBody>
          <a:bodyPr>
            <a:normAutofit fontScale="90000"/>
          </a:bodyPr>
          <a:lstStyle/>
          <a:p>
            <a:r>
              <a:rPr lang="en-GB"/>
              <a:t>Questions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35A61-2E97-17E2-FA54-3D2B779D5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4824" y="792480"/>
            <a:ext cx="9887176" cy="5201920"/>
          </a:xfrm>
        </p:spPr>
        <p:txBody>
          <a:bodyPr>
            <a:normAutofit/>
          </a:bodyPr>
          <a:lstStyle/>
          <a:p>
            <a:pPr algn="l"/>
            <a:r>
              <a:rPr lang="en-GB"/>
              <a:t>If we read with our child should we still record it in their planner?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Yes, please record all reading-it all counts.</a:t>
            </a:r>
          </a:p>
          <a:p>
            <a:pPr algn="l"/>
            <a:r>
              <a:rPr lang="en-GB"/>
              <a:t>Are there any lunchtime clubs that children can do and do we need to sign them up for these?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No need to sign up – children choose for themselves.</a:t>
            </a:r>
          </a:p>
          <a:p>
            <a:pPr marL="342900" indent="-342900" algn="l">
              <a:buFontTx/>
              <a:buChar char="-"/>
            </a:pPr>
            <a:r>
              <a:rPr lang="en-GB">
                <a:solidFill>
                  <a:schemeClr val="tx1"/>
                </a:solidFill>
              </a:rPr>
              <a:t>Choir: will open to Year 3 in the new year (Mrs Lowe and Mrs Murdoch will confirm dates)</a:t>
            </a:r>
          </a:p>
          <a:p>
            <a:pPr algn="l"/>
            <a:r>
              <a:rPr lang="en-GB"/>
              <a:t>Are there any sports clubs for Year 3?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Information coming soon – watch out for updates from JNR and the office.</a:t>
            </a:r>
          </a:p>
          <a:p>
            <a:pPr algn="l"/>
            <a:r>
              <a:rPr lang="en-GB">
                <a:solidFill>
                  <a:schemeClr val="tx1"/>
                </a:solidFill>
              </a:rPr>
              <a:t>- Run club: Every Wednesday morning, 8:00 – 8:30 am</a:t>
            </a:r>
          </a:p>
        </p:txBody>
      </p:sp>
    </p:spTree>
    <p:extLst>
      <p:ext uri="{BB962C8B-B14F-4D97-AF65-F5344CB8AC3E}">
        <p14:creationId xmlns:p14="http://schemas.microsoft.com/office/powerpoint/2010/main" val="45128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12876FF5-BE8A-46A6-952B-155AA762500C}" vid="{2190D6E0-865B-42C2-BEE3-E585BE83D0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C8759B3A0AB144A8EE40FA3BC6A227" ma:contentTypeVersion="25" ma:contentTypeDescription="Create a new document." ma:contentTypeScope="" ma:versionID="fac6a645fd3eacf0551a2acb7e4da95b">
  <xsd:schema xmlns:xsd="http://www.w3.org/2001/XMLSchema" xmlns:xs="http://www.w3.org/2001/XMLSchema" xmlns:p="http://schemas.microsoft.com/office/2006/metadata/properties" xmlns:ns2="9f0e4175-e390-4c06-b970-102e756b3d33" xmlns:ns3="75265e79-2630-49fb-bb94-e6cc5222652a" targetNamespace="http://schemas.microsoft.com/office/2006/metadata/properties" ma:root="true" ma:fieldsID="19d604994719104f8d3a39ea6274cb78" ns2:_="" ns3:_="">
    <xsd:import namespace="9f0e4175-e390-4c06-b970-102e756b3d33"/>
    <xsd:import namespace="75265e79-2630-49fb-bb94-e6cc522265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4175-e390-4c06-b970-102e756b3d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d7a4750-4c5c-4dd8-93c9-068bf5de22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265e79-2630-49fb-bb94-e6cc5222652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940369b-89e1-453c-a8b8-1d32ce378e89}" ma:internalName="TaxCatchAll" ma:showField="CatchAllData" ma:web="75265e79-2630-49fb-bb94-e6cc522265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0e4175-e390-4c06-b970-102e756b3d33">
      <Terms xmlns="http://schemas.microsoft.com/office/infopath/2007/PartnerControls"/>
    </lcf76f155ced4ddcb4097134ff3c332f>
    <TaxCatchAll xmlns="75265e79-2630-49fb-bb94-e6cc5222652a" xsi:nil="true"/>
  </documentManagement>
</p:properties>
</file>

<file path=customXml/itemProps1.xml><?xml version="1.0" encoding="utf-8"?>
<ds:datastoreItem xmlns:ds="http://schemas.openxmlformats.org/officeDocument/2006/customXml" ds:itemID="{CEBC9D67-064F-4E1F-BF5B-933CC8869F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FFDAC5-83EF-4299-9CEE-D905F7A4A728}">
  <ds:schemaRefs>
    <ds:schemaRef ds:uri="75265e79-2630-49fb-bb94-e6cc5222652a"/>
    <ds:schemaRef ds:uri="9f0e4175-e390-4c06-b970-102e756b3d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1DEA5CB-B9DB-4440-96D8-496627406D7E}">
  <ds:schemaRefs>
    <ds:schemaRef ds:uri="75265e79-2630-49fb-bb94-e6cc5222652a"/>
    <ds:schemaRef ds:uri="9f0e4175-e390-4c06-b970-102e756b3d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SCPS</Template>
  <Application>Microsoft Office PowerPoint</Application>
  <PresentationFormat>Widescreen</PresentationFormat>
  <Slides>20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Year 3 Curriculum Sharing</vt:lpstr>
      <vt:lpstr>Year 3 and Key Stage 2</vt:lpstr>
      <vt:lpstr>Literacy</vt:lpstr>
      <vt:lpstr>Maths</vt:lpstr>
      <vt:lpstr>Science </vt:lpstr>
      <vt:lpstr>Topics (history and geography)</vt:lpstr>
      <vt:lpstr>French, PSHE &amp; RE</vt:lpstr>
      <vt:lpstr>PE and Games</vt:lpstr>
      <vt:lpstr>Swimming</vt:lpstr>
      <vt:lpstr>Timetable</vt:lpstr>
      <vt:lpstr>Rewards and sanctions</vt:lpstr>
      <vt:lpstr>Homework</vt:lpstr>
      <vt:lpstr>Maths Made Clear</vt:lpstr>
      <vt:lpstr>Library</vt:lpstr>
      <vt:lpstr>Trips and visits</vt:lpstr>
      <vt:lpstr>Playtime</vt:lpstr>
      <vt:lpstr>Parent consultations</vt:lpstr>
      <vt:lpstr>Forest Camp</vt:lpstr>
      <vt:lpstr>Questions 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 Burrows</dc:creator>
  <cp:revision>1</cp:revision>
  <dcterms:created xsi:type="dcterms:W3CDTF">2024-09-10T11:35:54Z</dcterms:created>
  <dcterms:modified xsi:type="dcterms:W3CDTF">2026-09-07T17:20:48Z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0x01010055C8759B3A0AB144A8EE40FA3BC6A227</vt:lpwstr>
  </property>
  <property fmtid="{D5CDD505-2E9C-101B-9397-08002B2CF9AE}" pid="3" name="MediaServiceImageTags">
    <vt:lpwstr/>
  </property>
</Properties>
</file>