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73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0B4054-45B3-42D5-8EFA-0EA53EC39074}" v="1" dt="2026-09-02T11:21:19.6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7" autoAdjust="0"/>
    <p:restoredTop sz="94660"/>
  </p:normalViewPr>
  <p:slideViewPr>
    <p:cSldViewPr snapToGrid="0">
      <p:cViewPr>
        <p:scale>
          <a:sx n="96" d="100"/>
          <a:sy n="96" d="100"/>
        </p:scale>
        <p:origin x="-43" y="-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Green" userId="eb1d6aae-0eef-4bb6-a2ff-7f3ca6952ff0" providerId="ADAL" clId="{96D4D93D-BCC4-4E02-80EF-B515C2EF9D3D}"/>
    <pc:docChg chg="undo custSel modSld">
      <pc:chgData name="Katie Green" userId="eb1d6aae-0eef-4bb6-a2ff-7f3ca6952ff0" providerId="ADAL" clId="{96D4D93D-BCC4-4E02-80EF-B515C2EF9D3D}" dt="2026-09-02T11:28:03.945" v="87" actId="403"/>
      <pc:docMkLst>
        <pc:docMk/>
      </pc:docMkLst>
      <pc:sldChg chg="addSp delSp modSp mod">
        <pc:chgData name="Katie Green" userId="eb1d6aae-0eef-4bb6-a2ff-7f3ca6952ff0" providerId="ADAL" clId="{96D4D93D-BCC4-4E02-80EF-B515C2EF9D3D}" dt="2026-09-02T11:28:03.945" v="87" actId="403"/>
        <pc:sldMkLst>
          <pc:docMk/>
          <pc:sldMk cId="559203878" sldId="264"/>
        </pc:sldMkLst>
        <pc:spChg chg="del">
          <ac:chgData name="Katie Green" userId="eb1d6aae-0eef-4bb6-a2ff-7f3ca6952ff0" providerId="ADAL" clId="{96D4D93D-BCC4-4E02-80EF-B515C2EF9D3D}" dt="2026-09-02T11:21:19.641" v="0"/>
          <ac:spMkLst>
            <pc:docMk/>
            <pc:sldMk cId="559203878" sldId="264"/>
            <ac:spMk id="4" creationId="{968B22C1-F11A-4B0E-D6D2-79AE0CD9D453}"/>
          </ac:spMkLst>
        </pc:spChg>
        <pc:graphicFrameChg chg="add mod modGraphic">
          <ac:chgData name="Katie Green" userId="eb1d6aae-0eef-4bb6-a2ff-7f3ca6952ff0" providerId="ADAL" clId="{96D4D93D-BCC4-4E02-80EF-B515C2EF9D3D}" dt="2026-09-02T11:28:03.945" v="87" actId="403"/>
          <ac:graphicFrameMkLst>
            <pc:docMk/>
            <pc:sldMk cId="559203878" sldId="264"/>
            <ac:graphicFrameMk id="3" creationId="{69125851-4201-7DF3-6CA5-19AD45A8E7E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1B627-CE2C-8EB5-F046-AF91DC1F7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4864" y="107933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A37C2-03E9-1DD8-BD4C-E36B70C76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4864" y="355900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EF2DF-0ED7-EBBB-094B-F5217CA8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49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80FD-0DB9-3721-4618-66D776BA2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5E5F33-9059-0767-E7FD-83AF7BCB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A1A6C-DA90-3F6A-B391-60056B00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04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BBC8BC-97A3-AE49-0CF8-B0DD0721B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73092" y="365125"/>
            <a:ext cx="2495772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B28B69-7E9C-53BF-C96A-F0A841A8B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528046" y="365125"/>
            <a:ext cx="652989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22D32-FB90-9603-AD00-3ACF740E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23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68B3D-9E12-1733-B67D-F212F38B6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37C2E-DA15-C0C4-2368-C1B7FBD4C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54D23-79C8-6F1E-F26B-C131BD30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99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6D956-EC48-5992-F006-F522DF01F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288" y="1440797"/>
            <a:ext cx="925157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B4493-3861-D3BB-24A8-7BC184021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7288" y="4320522"/>
            <a:ext cx="925157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1064A-6B1F-FEA3-950F-C19818B31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40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4C01D-5735-B4C0-DA9B-4996416CD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56C6F-BA35-C19B-623C-DEB92C4F7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7402" y="1825625"/>
            <a:ext cx="460415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C74CB-CB7B-E501-31F0-16627CF3F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2168" y="1825625"/>
            <a:ext cx="449669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A906D-DDA3-11E2-AD42-A6B0F61C0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77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144D4-D4DC-C094-421D-171710B22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866" y="355600"/>
            <a:ext cx="914399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0A940-85B9-E0FE-7444-B4E5105DE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4866" y="1681163"/>
            <a:ext cx="420104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145B5-BCF6-0E36-26AD-1368A4284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24866" y="2505075"/>
            <a:ext cx="42010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856E34-289A-38D2-098F-A4571AB926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67774" y="1681163"/>
            <a:ext cx="470109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724D9-3563-D99C-DF36-A45146416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67774" y="2505075"/>
            <a:ext cx="470109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C965F4-337D-F0EB-7D78-DC810C0BE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9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F4D34-1CAE-E1A6-B3EC-26B2E27FE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B3371-DEB9-5A87-EA4F-8EF9A4F5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4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95767-8FF0-70A8-30FD-2ACB9C663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90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CDC9D-A2D0-F188-4417-3D328F260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70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1A4F-9B01-75A5-9B32-B8E86A18D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3669" y="992187"/>
            <a:ext cx="510519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2C142-4376-D0DD-A261-DD9DE26CB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06327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A5AEB8-1134-2224-B01A-E0BF01E11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14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51040-2EFF-430E-63BB-B7C350F8E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24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6B8AB1-FDBC-42E8-D1C6-27ED5FD7A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7457" y="1239044"/>
            <a:ext cx="505140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79141-625D-0D9F-DE03-55596C527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07223" y="230108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8F023-08EC-437B-5B1D-9C88B2E5B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78C5-BBA9-48C2-A12F-6A2E630F33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0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F9DC74-6E86-C3FD-1C1D-1EEBED265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403" y="365125"/>
            <a:ext cx="92514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A26E6-1C1B-8B96-A9EC-58F860260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7404" y="1825625"/>
            <a:ext cx="92514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B4BDF-AB62-B518-EF2F-29181B0CE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58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7375E"/>
                </a:solidFill>
                <a:latin typeface="PT Sans" panose="020B0503020203020204" pitchFamily="34" charset="0"/>
              </a:defRPr>
            </a:lvl1pPr>
          </a:lstStyle>
          <a:p>
            <a:fld id="{954378C5-BBA9-48C2-A12F-6A2E630F333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660BD6-B936-846E-F516-65FA775D75A8}"/>
              </a:ext>
            </a:extLst>
          </p:cNvPr>
          <p:cNvSpPr/>
          <p:nvPr userDrawn="1"/>
        </p:nvSpPr>
        <p:spPr>
          <a:xfrm>
            <a:off x="0" y="0"/>
            <a:ext cx="2280976" cy="6858000"/>
          </a:xfrm>
          <a:prstGeom prst="rect">
            <a:avLst/>
          </a:prstGeom>
          <a:solidFill>
            <a:srgbClr val="17375E"/>
          </a:solidFill>
          <a:ln>
            <a:solidFill>
              <a:srgbClr val="1737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7375E"/>
              </a:solidFill>
              <a:latin typeface="PT Sans" panose="020B0503020203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0D558E-895D-F30B-AE83-A293A13C70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17404" y="5954414"/>
            <a:ext cx="768699" cy="7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9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7375E"/>
          </a:solidFill>
          <a:latin typeface="PT Sans" panose="020B05030202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7375E"/>
          </a:solidFill>
          <a:latin typeface="PT Sans" panose="020B05030202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7375E"/>
          </a:solidFill>
          <a:latin typeface="PT Sans" panose="020B05030202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7375E"/>
          </a:solidFill>
          <a:latin typeface="PT Sans" panose="020B05030202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375E"/>
          </a:solidFill>
          <a:latin typeface="PT Sans" panose="020B05030202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375E"/>
          </a:solidFill>
          <a:latin typeface="PT Sans" panose="020B05030202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playlist?list=PLjgwJ6pzEVeTFT0ChdiGZIz7Pl2hY02X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54D81-02AA-EC96-1D66-4CF6EE5AD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Year 4 Curriculum Sharing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635D0E-66F6-30F2-EA12-919AA8A287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Mr Andrews and Miss Green</a:t>
            </a:r>
          </a:p>
        </p:txBody>
      </p:sp>
    </p:spTree>
    <p:extLst>
      <p:ext uri="{BB962C8B-B14F-4D97-AF65-F5344CB8AC3E}">
        <p14:creationId xmlns:p14="http://schemas.microsoft.com/office/powerpoint/2010/main" val="530591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CD5FD-C7A4-B5CE-C308-9A8CEBEA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Timetable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9125851-4201-7DF3-6CA5-19AD45A8E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688752"/>
              </p:ext>
            </p:extLst>
          </p:nvPr>
        </p:nvGraphicFramePr>
        <p:xfrm>
          <a:off x="2621900" y="1690687"/>
          <a:ext cx="9251461" cy="4454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906">
                  <a:extLst>
                    <a:ext uri="{9D8B030D-6E8A-4147-A177-3AD203B41FA5}">
                      <a16:colId xmlns:a16="http://schemas.microsoft.com/office/drawing/2014/main" val="1556167549"/>
                    </a:ext>
                  </a:extLst>
                </a:gridCol>
                <a:gridCol w="1454502">
                  <a:extLst>
                    <a:ext uri="{9D8B030D-6E8A-4147-A177-3AD203B41FA5}">
                      <a16:colId xmlns:a16="http://schemas.microsoft.com/office/drawing/2014/main" val="1736712295"/>
                    </a:ext>
                  </a:extLst>
                </a:gridCol>
                <a:gridCol w="1336569">
                  <a:extLst>
                    <a:ext uri="{9D8B030D-6E8A-4147-A177-3AD203B41FA5}">
                      <a16:colId xmlns:a16="http://schemas.microsoft.com/office/drawing/2014/main" val="2707562554"/>
                    </a:ext>
                  </a:extLst>
                </a:gridCol>
                <a:gridCol w="935972">
                  <a:extLst>
                    <a:ext uri="{9D8B030D-6E8A-4147-A177-3AD203B41FA5}">
                      <a16:colId xmlns:a16="http://schemas.microsoft.com/office/drawing/2014/main" val="929564499"/>
                    </a:ext>
                  </a:extLst>
                </a:gridCol>
                <a:gridCol w="348183">
                  <a:extLst>
                    <a:ext uri="{9D8B030D-6E8A-4147-A177-3AD203B41FA5}">
                      <a16:colId xmlns:a16="http://schemas.microsoft.com/office/drawing/2014/main" val="2038305779"/>
                    </a:ext>
                  </a:extLst>
                </a:gridCol>
                <a:gridCol w="1383369">
                  <a:extLst>
                    <a:ext uri="{9D8B030D-6E8A-4147-A177-3AD203B41FA5}">
                      <a16:colId xmlns:a16="http://schemas.microsoft.com/office/drawing/2014/main" val="1030832831"/>
                    </a:ext>
                  </a:extLst>
                </a:gridCol>
                <a:gridCol w="432419">
                  <a:extLst>
                    <a:ext uri="{9D8B030D-6E8A-4147-A177-3AD203B41FA5}">
                      <a16:colId xmlns:a16="http://schemas.microsoft.com/office/drawing/2014/main" val="1408217181"/>
                    </a:ext>
                  </a:extLst>
                </a:gridCol>
                <a:gridCol w="1439526">
                  <a:extLst>
                    <a:ext uri="{9D8B030D-6E8A-4147-A177-3AD203B41FA5}">
                      <a16:colId xmlns:a16="http://schemas.microsoft.com/office/drawing/2014/main" val="488962992"/>
                    </a:ext>
                  </a:extLst>
                </a:gridCol>
                <a:gridCol w="1140015">
                  <a:extLst>
                    <a:ext uri="{9D8B030D-6E8A-4147-A177-3AD203B41FA5}">
                      <a16:colId xmlns:a16="http://schemas.microsoft.com/office/drawing/2014/main" val="3245995613"/>
                    </a:ext>
                  </a:extLst>
                </a:gridCol>
              </a:tblGrid>
              <a:tr h="638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100" dirty="0">
                          <a:effectLst/>
                        </a:rPr>
                        <a:t>Monday</a:t>
                      </a:r>
                      <a:endParaRPr lang="en-GB" sz="105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Handwriting/Morning Activities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 Spelling –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518" marR="445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Literacy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>
                    <a:solidFill>
                      <a:schemeClr val="bg2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vert="vert27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Maths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>
                    <a:solidFill>
                      <a:schemeClr val="bg2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vert="vert2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Science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Music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114478"/>
                  </a:ext>
                </a:extLst>
              </a:tr>
              <a:tr h="790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100" dirty="0">
                          <a:effectLst/>
                        </a:rPr>
                        <a:t>Tuesday</a:t>
                      </a:r>
                      <a:endParaRPr lang="en-GB" sz="105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Handwriting/Morning Activities</a:t>
                      </a:r>
                      <a:endParaRPr lang="en-GB" sz="10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Spelling </a:t>
                      </a:r>
                      <a:endParaRPr lang="en-GB" sz="10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Literacy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Maths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PPA Art with Mrs Goodwill</a:t>
                      </a:r>
                      <a:endParaRPr lang="en-GB" sz="10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 PPA French with Madame Steele</a:t>
                      </a:r>
                      <a:endParaRPr lang="en-GB" sz="10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extLst>
                  <a:ext uri="{0D108BD9-81ED-4DB2-BD59-A6C34878D82A}">
                    <a16:rowId xmlns:a16="http://schemas.microsoft.com/office/drawing/2014/main" val="528691040"/>
                  </a:ext>
                </a:extLst>
              </a:tr>
              <a:tr h="642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100" dirty="0">
                          <a:effectLst/>
                        </a:rPr>
                        <a:t>Wednesday</a:t>
                      </a:r>
                      <a:endParaRPr lang="en-GB" sz="105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Handwriting/Morning Activities</a:t>
                      </a:r>
                      <a:endParaRPr lang="en-GB" sz="10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Guided Reading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Literacy </a:t>
                      </a:r>
                      <a:endParaRPr lang="en-GB" sz="10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Maths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PE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Topic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extLst>
                  <a:ext uri="{0D108BD9-81ED-4DB2-BD59-A6C34878D82A}">
                    <a16:rowId xmlns:a16="http://schemas.microsoft.com/office/drawing/2014/main" val="1930570744"/>
                  </a:ext>
                </a:extLst>
              </a:tr>
              <a:tr h="642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100" dirty="0">
                          <a:effectLst/>
                        </a:rPr>
                        <a:t>Thursday</a:t>
                      </a:r>
                      <a:endParaRPr lang="en-GB" sz="105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Handwriting/Morning Activities</a:t>
                      </a:r>
                      <a:endParaRPr lang="en-GB" sz="10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Guided Reading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Literacy</a:t>
                      </a:r>
                      <a:endParaRPr lang="en-GB" sz="10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Maths </a:t>
                      </a:r>
                      <a:endParaRPr lang="en-GB" sz="10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   PE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RE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extLst>
                  <a:ext uri="{0D108BD9-81ED-4DB2-BD59-A6C34878D82A}">
                    <a16:rowId xmlns:a16="http://schemas.microsoft.com/office/drawing/2014/main" val="1426040542"/>
                  </a:ext>
                </a:extLst>
              </a:tr>
              <a:tr h="1241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100" dirty="0">
                          <a:effectLst/>
                        </a:rPr>
                        <a:t>Friday</a:t>
                      </a:r>
                      <a:endParaRPr lang="en-GB" sz="105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Handwriting/Morning Activities </a:t>
                      </a:r>
                      <a:endParaRPr lang="en-GB" sz="10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Guided Reading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Big Write/Big Maths 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Big Write /Big Maths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Computing  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1438275" algn="l"/>
                        </a:tabLst>
                      </a:pPr>
                      <a:r>
                        <a:rPr lang="en-GB" sz="1050" dirty="0">
                          <a:effectLst/>
                          <a:latin typeface="Aptos" panose="020B0004020202020204" pitchFamily="34" charset="0"/>
                        </a:rPr>
                        <a:t>PSHE 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18" marR="44518" marT="0" marB="0"/>
                </a:tc>
                <a:extLst>
                  <a:ext uri="{0D108BD9-81ED-4DB2-BD59-A6C34878D82A}">
                    <a16:rowId xmlns:a16="http://schemas.microsoft.com/office/drawing/2014/main" val="987958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920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ACA5A-C672-53BA-9614-5E917EEC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Rewards and sanctions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9513B-DED9-EFAF-0A4A-1B27A97A4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Team points</a:t>
            </a:r>
          </a:p>
          <a:p>
            <a:r>
              <a:rPr lang="en-GB" dirty="0"/>
              <a:t>Star of the week</a:t>
            </a:r>
          </a:p>
          <a:p>
            <a:r>
              <a:rPr lang="en-GB" dirty="0"/>
              <a:t>Value bands – Truth, Politeness, Respect, Kindness and Doing Your Best.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Codes system:</a:t>
            </a:r>
          </a:p>
          <a:p>
            <a:r>
              <a:rPr lang="en-GB" dirty="0"/>
              <a:t>Orange: 10 minutes of break time</a:t>
            </a:r>
          </a:p>
          <a:p>
            <a:r>
              <a:rPr lang="en-GB" dirty="0"/>
              <a:t>Blue: whole of break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58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B641-521F-DF18-F1E7-9F0B0A0F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C4546-D5C0-78DC-BE19-BA166C582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Given out every Thursday and collected in the following Thursday. This will begin on Thursday 10</a:t>
            </a:r>
            <a:r>
              <a:rPr lang="en-GB" baseline="30000" dirty="0"/>
              <a:t>th</a:t>
            </a:r>
            <a:r>
              <a:rPr lang="en-GB" dirty="0"/>
              <a:t> September.</a:t>
            </a:r>
          </a:p>
          <a:p>
            <a:r>
              <a:rPr lang="en-GB" dirty="0"/>
              <a:t>Spelling Shed and Times Table Rockstars homework each week – 10 minutes of TTRS and 10 Spelling Shed games. They can do more if they like! </a:t>
            </a:r>
          </a:p>
          <a:p>
            <a:r>
              <a:rPr lang="en-GB" dirty="0"/>
              <a:t>Each child is expected to read at least four times a week. It should be written up and signed off by parents in their planners.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480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4CB96-BB28-92C5-24EC-417FB571A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0091-3205-138D-B7E3-8873612DC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library will be open every Tuesday breaktime for children to borrow books.</a:t>
            </a:r>
          </a:p>
          <a:p>
            <a:r>
              <a:rPr lang="en-GB" dirty="0"/>
              <a:t>The bookshop is open every Wednesday breaktime, where children can buy books and stationery.</a:t>
            </a:r>
          </a:p>
          <a:p>
            <a:r>
              <a:rPr lang="en-GB" dirty="0"/>
              <a:t>If you have overdue books, don’t worry! If your child brings their books back on a Tuesday, they won’t be charged.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433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1C178-5D51-11F8-D0F1-389F00729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Trips and visits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67627-85DC-EA63-1FAA-2DD2E5A85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residential trip to Ufton Court will be from Monday 12</a:t>
            </a:r>
            <a:r>
              <a:rPr lang="en-GB" baseline="30000" dirty="0"/>
              <a:t>th</a:t>
            </a:r>
            <a:r>
              <a:rPr lang="en-GB" dirty="0"/>
              <a:t> April- Wednesday 14</a:t>
            </a:r>
            <a:r>
              <a:rPr lang="en-GB" baseline="30000" dirty="0"/>
              <a:t>th</a:t>
            </a:r>
            <a:r>
              <a:rPr lang="en-GB" dirty="0"/>
              <a:t> April. Please note these are the first three days back after the Easter holidays.  Information and payment details will be sent out in due course.</a:t>
            </a:r>
          </a:p>
          <a:p>
            <a:endParaRPr lang="en-GB" dirty="0"/>
          </a:p>
          <a:p>
            <a:r>
              <a:rPr lang="en-GB" dirty="0"/>
              <a:t>Roman Britain Day with History off the Page.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883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867F-9203-BB25-A8A3-325F5C6B3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Playtime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715BE-3D7C-1803-F6A3-41340ABA6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Children are no longer provided snacks by the school, so they must bring their own snacks.</a:t>
            </a:r>
          </a:p>
          <a:p>
            <a:r>
              <a:rPr lang="en-GB" dirty="0"/>
              <a:t>Snacks must be healthy – fruit and veg only.</a:t>
            </a:r>
          </a:p>
          <a:p>
            <a:r>
              <a:rPr lang="en-GB" dirty="0"/>
              <a:t>Please make sure your child is dressed appropriately for the weather. In the cold and wet winter months, it would be useful if they could bring a spare pair of shoes in their schoolbag. </a:t>
            </a:r>
          </a:p>
        </p:txBody>
      </p:sp>
    </p:spTree>
    <p:extLst>
      <p:ext uri="{BB962C8B-B14F-4D97-AF65-F5344CB8AC3E}">
        <p14:creationId xmlns:p14="http://schemas.microsoft.com/office/powerpoint/2010/main" val="1393493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00E01-B324-669E-E375-07EA01D8F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consultations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34789-67B2-AB76-528D-73699507D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Exact dates are to be confirmed.</a:t>
            </a:r>
          </a:p>
          <a:p>
            <a:r>
              <a:rPr lang="en-GB" dirty="0"/>
              <a:t>The first round of these usually take place on a Tuesday and Thursday after school during the last week of November/first week of December.</a:t>
            </a:r>
          </a:p>
        </p:txBody>
      </p:sp>
    </p:spTree>
    <p:extLst>
      <p:ext uri="{BB962C8B-B14F-4D97-AF65-F5344CB8AC3E}">
        <p14:creationId xmlns:p14="http://schemas.microsoft.com/office/powerpoint/2010/main" val="1879571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CC900-B4D7-07BF-2595-D62D8257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Forest Camp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6F5D7-F6C6-92D5-9002-483B654EF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490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8BA96-4891-EEF4-C92E-257516030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the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020D7-589D-2AC5-811B-B12ABC7C4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Please collect your children from the</a:t>
            </a:r>
            <a:r>
              <a:rPr lang="en-GB" sz="2800" dirty="0"/>
              <a:t> playground at the end of the day. We will be available at th</a:t>
            </a:r>
            <a:r>
              <a:rPr lang="en-GB" dirty="0"/>
              <a:t>at time </a:t>
            </a:r>
            <a:r>
              <a:rPr lang="en-GB" sz="2800" dirty="0"/>
              <a:t>if you need to talk to us.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Alternatively, contact us by emailing the office.</a:t>
            </a:r>
          </a:p>
        </p:txBody>
      </p:sp>
    </p:spTree>
    <p:extLst>
      <p:ext uri="{BB962C8B-B14F-4D97-AF65-F5344CB8AC3E}">
        <p14:creationId xmlns:p14="http://schemas.microsoft.com/office/powerpoint/2010/main" val="3050904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1654-6CDC-C55E-802A-0375C8BDE0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59336-2046-8179-EA84-EAF14F7461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39220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0AA7-8BD5-34EF-E088-5D2B3D2D9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 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E37D8-718A-6B58-BFC7-12603E8A1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Moving into Year 4, we will be focusing on DEVELOPMENT: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Confidence</a:t>
            </a:r>
          </a:p>
          <a:p>
            <a:r>
              <a:rPr lang="en-GB" dirty="0"/>
              <a:t>Interests</a:t>
            </a:r>
          </a:p>
          <a:p>
            <a:r>
              <a:rPr lang="en-GB" dirty="0"/>
              <a:t>Learning Skills</a:t>
            </a:r>
          </a:p>
          <a:p>
            <a:r>
              <a:rPr lang="en-GB" dirty="0"/>
              <a:t>Communication Skills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038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61B3D-2E46-CF5B-BBF7-94BBEF873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B974D-EFA7-9354-B7BD-9E615E736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04" y="1825624"/>
            <a:ext cx="9251462" cy="4300856"/>
          </a:xfrm>
        </p:spPr>
        <p:txBody>
          <a:bodyPr>
            <a:normAutofit/>
          </a:bodyPr>
          <a:lstStyle/>
          <a:p>
            <a:r>
              <a:rPr lang="en-GB" dirty="0"/>
              <a:t>Handwriting taught daily.</a:t>
            </a:r>
          </a:p>
          <a:p>
            <a:r>
              <a:rPr lang="en-GB" dirty="0"/>
              <a:t>Spelling or Guided Reading – every morning. </a:t>
            </a:r>
          </a:p>
          <a:p>
            <a:r>
              <a:rPr lang="en-GB" dirty="0"/>
              <a:t>Daily Language and Literacy lessons.</a:t>
            </a:r>
          </a:p>
          <a:p>
            <a:r>
              <a:rPr lang="en-GB" dirty="0"/>
              <a:t>‘Big Write’ every other week.</a:t>
            </a:r>
          </a:p>
          <a:p>
            <a:r>
              <a:rPr lang="en-GB" dirty="0"/>
              <a:t>Discrete grammar sessions during Big Write.</a:t>
            </a:r>
          </a:p>
          <a:p>
            <a:r>
              <a:rPr lang="en-GB" dirty="0"/>
              <a:t>Reading practice and comprehension – during Guided Reading sessions and Literacy lessons.</a:t>
            </a:r>
          </a:p>
          <a:p>
            <a:r>
              <a:rPr lang="en-GB" dirty="0"/>
              <a:t>Book bands from last year continue.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85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F39-8835-955A-7DD2-7639646D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063E6-7F6D-7B3E-8A8F-F5357819D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Taught daily.</a:t>
            </a:r>
          </a:p>
          <a:p>
            <a:r>
              <a:rPr lang="en-GB" dirty="0"/>
              <a:t>Children are split into two sets, based on ability.</a:t>
            </a:r>
          </a:p>
          <a:p>
            <a:r>
              <a:rPr lang="en-GB" dirty="0"/>
              <a:t>Each lesson starts with a ‘Five a Day’ challenge, based on arithmetic skills.</a:t>
            </a:r>
          </a:p>
          <a:p>
            <a:r>
              <a:rPr lang="en-GB" dirty="0"/>
              <a:t>‘Big Maths’ every other week, with a continued focus on solving word problems.</a:t>
            </a:r>
          </a:p>
          <a:p>
            <a:r>
              <a:rPr lang="en-GB" dirty="0"/>
              <a:t>KS2 Calculation policy is on the school website.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38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14918-4528-2189-7CD5-2B60EB92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 Made Clear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F2B25-F2A7-46D0-5168-D02D858E0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SCPS has a series of films which aims of to help parents to understand how we teach maths in the school.</a:t>
            </a:r>
          </a:p>
          <a:p>
            <a:r>
              <a:rPr lang="en-GB" dirty="0"/>
              <a:t>Hopefully, this will allow you to help your children to develop their maths skills at home.</a:t>
            </a:r>
          </a:p>
          <a:p>
            <a:r>
              <a:rPr lang="en-GB" dirty="0"/>
              <a:t>Search for ‘Maths Made Clear’ on YouTube or click </a:t>
            </a:r>
            <a:r>
              <a:rPr lang="en-GB" dirty="0">
                <a:hlinkClick r:id="rId2"/>
              </a:rPr>
              <a:t>here</a:t>
            </a:r>
            <a:r>
              <a:rPr lang="en-GB" dirty="0"/>
              <a:t> for a playlist of our videos.</a:t>
            </a:r>
          </a:p>
        </p:txBody>
      </p:sp>
    </p:spTree>
    <p:extLst>
      <p:ext uri="{BB962C8B-B14F-4D97-AF65-F5344CB8AC3E}">
        <p14:creationId xmlns:p14="http://schemas.microsoft.com/office/powerpoint/2010/main" val="133216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AA33-2012-CC04-312C-3B4622AF0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Topics (History and Geography based)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EA5FF-9241-26D0-F027-B18A9C333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Term 1: Extreme Earth</a:t>
            </a:r>
          </a:p>
          <a:p>
            <a:pPr marL="0" indent="0">
              <a:buNone/>
            </a:pPr>
            <a:r>
              <a:rPr lang="en-GB" dirty="0"/>
              <a:t>Term 2: Magnificent Mountains</a:t>
            </a:r>
          </a:p>
          <a:p>
            <a:pPr marL="0" indent="0">
              <a:buNone/>
            </a:pPr>
            <a:r>
              <a:rPr lang="en-GB" dirty="0"/>
              <a:t>Term 3: Romans</a:t>
            </a:r>
          </a:p>
          <a:p>
            <a:pPr marL="0" indent="0">
              <a:buNone/>
            </a:pPr>
            <a:r>
              <a:rPr lang="en-GB" dirty="0"/>
              <a:t>Term 4: Romans</a:t>
            </a:r>
          </a:p>
          <a:p>
            <a:pPr marL="0" indent="0">
              <a:buNone/>
            </a:pPr>
            <a:r>
              <a:rPr lang="en-GB" dirty="0"/>
              <a:t>Term 5: Vikings and Anglo-Saxons</a:t>
            </a:r>
          </a:p>
          <a:p>
            <a:pPr marL="0" indent="0">
              <a:buNone/>
            </a:pPr>
            <a:r>
              <a:rPr lang="en-GB" dirty="0"/>
              <a:t>Term 6: Raging Rivers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28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2DAF4-092B-5E91-24AA-E5ED56A7F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French, PSHE &amp; 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91BA5-BEF1-81C3-0995-384021A92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French will be taught every Tuesday afternoon.</a:t>
            </a:r>
          </a:p>
          <a:p>
            <a:r>
              <a:rPr lang="en-GB" dirty="0"/>
              <a:t>Formal PSHE every Friday and ad-hoc PSHE sessions when needed. These will include lessons on family and relationships, health and wellbeing, citizenship and economic wellbeing.</a:t>
            </a:r>
          </a:p>
          <a:p>
            <a:r>
              <a:rPr lang="en-GB" dirty="0"/>
              <a:t>In RE we will learn about Buddhism, Christianity and how people celebrate their faith.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910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36B62-BA54-81F1-445C-4CC8822C3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 and Games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50B1C-B6CE-AEC6-1A97-6A0FEAFD3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PE on Wednesdays and Thursdays</a:t>
            </a:r>
          </a:p>
          <a:p>
            <a:pPr lvl="8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A8B49-CD4B-4DFD-90DA-3CD144D8BC85}"/>
              </a:ext>
            </a:extLst>
          </p:cNvPr>
          <p:cNvSpPr txBox="1"/>
          <p:nvPr/>
        </p:nvSpPr>
        <p:spPr>
          <a:xfrm>
            <a:off x="4089864" y="3335700"/>
            <a:ext cx="5976850" cy="595239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Gymnastics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Dance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Circuits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Hockey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Netball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Football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17375E"/>
              </a:solidFill>
              <a:latin typeface="PT Sans" panose="020B0503020203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17375E"/>
              </a:solidFill>
              <a:latin typeface="PT Sans" panose="020B0503020203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17375E"/>
              </a:solidFill>
              <a:latin typeface="PT Sans" panose="020B0503020203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Rugby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Basketball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Tennis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Rounders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Cricket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Sports Day</a:t>
            </a:r>
          </a:p>
        </p:txBody>
      </p:sp>
    </p:spTree>
    <p:extLst>
      <p:ext uri="{BB962C8B-B14F-4D97-AF65-F5344CB8AC3E}">
        <p14:creationId xmlns:p14="http://schemas.microsoft.com/office/powerpoint/2010/main" val="2239283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7B0E-428B-5920-9732-0532F4031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Swimming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5C9F2-F91B-1754-D26E-DA387AEE4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Years 4, 5 and 6 the children do not swim on a weekly basis. </a:t>
            </a:r>
          </a:p>
          <a:p>
            <a:r>
              <a:rPr lang="en-GB" dirty="0"/>
              <a:t>Instead, each class swims on alternate weeks during Term 4 with a focus on lifesaving skills.</a:t>
            </a:r>
          </a:p>
        </p:txBody>
      </p:sp>
    </p:spTree>
    <p:extLst>
      <p:ext uri="{BB962C8B-B14F-4D97-AF65-F5344CB8AC3E}">
        <p14:creationId xmlns:p14="http://schemas.microsoft.com/office/powerpoint/2010/main" val="1705559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12876FF5-BE8A-46A6-952B-155AA762500C}" vid="{2190D6E0-865B-42C2-BEE3-E585BE83D0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0e4175-e390-4c06-b970-102e756b3d33">
      <Terms xmlns="http://schemas.microsoft.com/office/infopath/2007/PartnerControls"/>
    </lcf76f155ced4ddcb4097134ff3c332f>
    <TaxCatchAll xmlns="75265e79-2630-49fb-bb94-e6cc5222652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C8759B3A0AB144A8EE40FA3BC6A227" ma:contentTypeVersion="25" ma:contentTypeDescription="Create a new document." ma:contentTypeScope="" ma:versionID="fac6a645fd3eacf0551a2acb7e4da95b">
  <xsd:schema xmlns:xsd="http://www.w3.org/2001/XMLSchema" xmlns:xs="http://www.w3.org/2001/XMLSchema" xmlns:p="http://schemas.microsoft.com/office/2006/metadata/properties" xmlns:ns2="9f0e4175-e390-4c06-b970-102e756b3d33" xmlns:ns3="75265e79-2630-49fb-bb94-e6cc5222652a" targetNamespace="http://schemas.microsoft.com/office/2006/metadata/properties" ma:root="true" ma:fieldsID="19d604994719104f8d3a39ea6274cb78" ns2:_="" ns3:_="">
    <xsd:import namespace="9f0e4175-e390-4c06-b970-102e756b3d33"/>
    <xsd:import namespace="75265e79-2630-49fb-bb94-e6cc522265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e4175-e390-4c06-b970-102e756b3d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d7a4750-4c5c-4dd8-93c9-068bf5de22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265e79-2630-49fb-bb94-e6cc5222652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940369b-89e1-453c-a8b8-1d32ce378e89}" ma:internalName="TaxCatchAll" ma:showField="CatchAllData" ma:web="75265e79-2630-49fb-bb94-e6cc522265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DEA5CB-B9DB-4440-96D8-496627406D7E}">
  <ds:schemaRefs>
    <ds:schemaRef ds:uri="http://schemas.microsoft.com/office/2006/metadata/properties"/>
    <ds:schemaRef ds:uri="http://schemas.microsoft.com/office/infopath/2007/PartnerControls"/>
    <ds:schemaRef ds:uri="9f0e4175-e390-4c06-b970-102e756b3d33"/>
    <ds:schemaRef ds:uri="75265e79-2630-49fb-bb94-e6cc5222652a"/>
  </ds:schemaRefs>
</ds:datastoreItem>
</file>

<file path=customXml/itemProps2.xml><?xml version="1.0" encoding="utf-8"?>
<ds:datastoreItem xmlns:ds="http://schemas.openxmlformats.org/officeDocument/2006/customXml" ds:itemID="{0AFCF624-16E0-4983-875E-E8CE7EBBB0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0e4175-e390-4c06-b970-102e756b3d33"/>
    <ds:schemaRef ds:uri="75265e79-2630-49fb-bb94-e6cc522265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BC9D67-064F-4E1F-BF5B-933CC8869F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SCPS</Template>
  <TotalTime>1525</TotalTime>
  <Words>817</Words>
  <Application>Microsoft Office PowerPoint</Application>
  <PresentationFormat>Widescreen</PresentationFormat>
  <Paragraphs>148</Paragraphs>
  <Slides>19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Arial</vt:lpstr>
      <vt:lpstr>PT Sans</vt:lpstr>
      <vt:lpstr>Office Theme</vt:lpstr>
      <vt:lpstr>Year 4 Curriculum Sharing</vt:lpstr>
      <vt:lpstr>Year 4 </vt:lpstr>
      <vt:lpstr>Literacy</vt:lpstr>
      <vt:lpstr>Maths</vt:lpstr>
      <vt:lpstr>Maths Made Clear</vt:lpstr>
      <vt:lpstr>Topics (History and Geography based)</vt:lpstr>
      <vt:lpstr>French, PSHE &amp; RE</vt:lpstr>
      <vt:lpstr>PE and Games</vt:lpstr>
      <vt:lpstr>Swimming</vt:lpstr>
      <vt:lpstr>Timetable</vt:lpstr>
      <vt:lpstr>Rewards and sanctions</vt:lpstr>
      <vt:lpstr>Homework</vt:lpstr>
      <vt:lpstr>Library</vt:lpstr>
      <vt:lpstr>Trips and visits</vt:lpstr>
      <vt:lpstr>Playtime</vt:lpstr>
      <vt:lpstr>Parent consultations</vt:lpstr>
      <vt:lpstr>Forest Camp</vt:lpstr>
      <vt:lpstr>End of the day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Burrows</dc:creator>
  <cp:lastModifiedBy>Katie Green</cp:lastModifiedBy>
  <cp:revision>4</cp:revision>
  <dcterms:created xsi:type="dcterms:W3CDTF">2024-09-10T11:35:54Z</dcterms:created>
  <dcterms:modified xsi:type="dcterms:W3CDTF">2026-09-02T11:28:10Z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0x01010055C8759B3A0AB144A8EE40FA3BC6A227</vt:lpwstr>
  </property>
  <property fmtid="{D5CDD505-2E9C-101B-9397-08002B2CF9AE}" pid="3" name="MediaServiceImageTags">
    <vt:lpwstr/>
  </property>
</Properties>
</file>