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9" r:id="rId12"/>
    <p:sldId id="270" r:id="rId13"/>
    <p:sldId id="263" r:id="rId14"/>
    <p:sldId id="267" r:id="rId15"/>
    <p:sldId id="265" r:id="rId16"/>
    <p:sldId id="266"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DD6AAB-BF9A-4F91-AFC6-A9B2B6055D8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111736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DD6AAB-BF9A-4F91-AFC6-A9B2B6055D8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164444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DD6AAB-BF9A-4F91-AFC6-A9B2B6055D8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2888456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DD6AAB-BF9A-4F91-AFC6-A9B2B6055D8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292032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DD6AAB-BF9A-4F91-AFC6-A9B2B6055D8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2747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DD6AAB-BF9A-4F91-AFC6-A9B2B6055D8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402836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DD6AAB-BF9A-4F91-AFC6-A9B2B6055D86}" type="datetimeFigureOut">
              <a:rPr lang="en-GB" smtClean="0"/>
              <a:t>01/09/2023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79337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DD6AAB-BF9A-4F91-AFC6-A9B2B6055D86}" type="datetimeFigureOut">
              <a:rPr lang="en-GB" smtClean="0"/>
              <a:t>01/09/2023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125504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D6AAB-BF9A-4F91-AFC6-A9B2B6055D86}" type="datetimeFigureOut">
              <a:rPr lang="en-GB" smtClean="0"/>
              <a:t>01/09/2023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410660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DD6AAB-BF9A-4F91-AFC6-A9B2B6055D8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2268959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DD6AAB-BF9A-4F91-AFC6-A9B2B6055D8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87572E-6D0A-4417-A4FF-B8E110E28639}" type="slidenum">
              <a:rPr lang="en-GB" smtClean="0"/>
              <a:t>‹#›</a:t>
            </a:fld>
            <a:endParaRPr lang="en-GB"/>
          </a:p>
        </p:txBody>
      </p:sp>
    </p:spTree>
    <p:extLst>
      <p:ext uri="{BB962C8B-B14F-4D97-AF65-F5344CB8AC3E}">
        <p14:creationId xmlns:p14="http://schemas.microsoft.com/office/powerpoint/2010/main" val="105162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D6AAB-BF9A-4F91-AFC6-A9B2B6055D86}" type="datetimeFigureOut">
              <a:rPr lang="en-GB" smtClean="0"/>
              <a:t>01/09/2023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7572E-6D0A-4417-A4FF-B8E110E28639}" type="slidenum">
              <a:rPr lang="en-GB" smtClean="0"/>
              <a:t>‹#›</a:t>
            </a:fld>
            <a:endParaRPr lang="en-GB"/>
          </a:p>
        </p:txBody>
      </p:sp>
    </p:spTree>
    <p:extLst>
      <p:ext uri="{BB962C8B-B14F-4D97-AF65-F5344CB8AC3E}">
        <p14:creationId xmlns:p14="http://schemas.microsoft.com/office/powerpoint/2010/main" val="3304096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ruthmiskin.com/en/"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GB" sz="4700" b="1" dirty="0">
                <a:solidFill>
                  <a:srgbClr val="FFFFFF"/>
                </a:solidFill>
              </a:rPr>
              <a:t>Welcome to the Year 5 </a:t>
            </a:r>
            <a:br>
              <a:rPr lang="en-GB" sz="4700" b="1" dirty="0">
                <a:solidFill>
                  <a:srgbClr val="FFFFFF"/>
                </a:solidFill>
              </a:rPr>
            </a:br>
            <a:r>
              <a:rPr lang="en-GB" sz="4700" b="1" dirty="0">
                <a:solidFill>
                  <a:srgbClr val="FFFFFF"/>
                </a:solidFill>
              </a:rPr>
              <a:t>Curriculum Sharing</a:t>
            </a:r>
            <a:br>
              <a:rPr lang="en-GB" sz="4700" b="1" dirty="0">
                <a:solidFill>
                  <a:srgbClr val="FFFFFF"/>
                </a:solidFill>
              </a:rPr>
            </a:br>
            <a:endParaRPr lang="en-GB" sz="4700" dirty="0">
              <a:solidFill>
                <a:srgbClr val="FFFFFF"/>
              </a:solidFill>
            </a:endParaRPr>
          </a:p>
        </p:txBody>
      </p:sp>
      <p:sp>
        <p:nvSpPr>
          <p:cNvPr id="3" name="Subtitle 2"/>
          <p:cNvSpPr>
            <a:spLocks noGrp="1"/>
          </p:cNvSpPr>
          <p:nvPr>
            <p:ph type="subTitle" idx="1"/>
          </p:nvPr>
        </p:nvSpPr>
        <p:spPr>
          <a:xfrm>
            <a:off x="3045368" y="4074718"/>
            <a:ext cx="6105194" cy="682079"/>
          </a:xfrm>
        </p:spPr>
        <p:txBody>
          <a:bodyPr>
            <a:normAutofit/>
          </a:bodyPr>
          <a:lstStyle/>
          <a:p>
            <a:r>
              <a:rPr lang="en-GB" dirty="0">
                <a:solidFill>
                  <a:srgbClr val="FFFFFF"/>
                </a:solidFill>
              </a:rPr>
              <a:t>Mr Andrews, Dr Loader and Mrs </a:t>
            </a:r>
            <a:r>
              <a:rPr lang="en-GB" dirty="0" err="1">
                <a:solidFill>
                  <a:srgbClr val="FFFFFF"/>
                </a:solidFill>
              </a:rPr>
              <a:t>Casserley</a:t>
            </a:r>
            <a:endParaRPr lang="en-GB" dirty="0">
              <a:solidFill>
                <a:srgbClr val="FFFFFF"/>
              </a:solidFill>
            </a:endParaRPr>
          </a:p>
        </p:txBody>
      </p:sp>
    </p:spTree>
    <p:extLst>
      <p:ext uri="{BB962C8B-B14F-4D97-AF65-F5344CB8AC3E}">
        <p14:creationId xmlns:p14="http://schemas.microsoft.com/office/powerpoint/2010/main" val="3610695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GB" sz="5200" dirty="0">
                <a:solidFill>
                  <a:srgbClr val="FFFFFF"/>
                </a:solidFill>
              </a:rPr>
              <a:t>Swimming</a:t>
            </a:r>
          </a:p>
        </p:txBody>
      </p:sp>
      <p:sp>
        <p:nvSpPr>
          <p:cNvPr id="3" name="Subtitle 2"/>
          <p:cNvSpPr>
            <a:spLocks noGrp="1"/>
          </p:cNvSpPr>
          <p:nvPr>
            <p:ph type="subTitle" idx="1"/>
          </p:nvPr>
        </p:nvSpPr>
        <p:spPr>
          <a:xfrm>
            <a:off x="1100051" y="4072043"/>
            <a:ext cx="10439908" cy="2236160"/>
          </a:xfrm>
          <a:effectLst>
            <a:outerShdw blurRad="50800" dist="38100" dir="2700000" algn="tl" rotWithShape="0">
              <a:prstClr val="black">
                <a:alpha val="40000"/>
              </a:prstClr>
            </a:outerShdw>
          </a:effectLst>
        </p:spPr>
        <p:txBody>
          <a:bodyPr vert="horz" lIns="91440" tIns="45720" rIns="91440" bIns="45720" rtlCol="0" anchor="t">
            <a:normAutofit fontScale="32500" lnSpcReduction="20000"/>
          </a:bodyPr>
          <a:lstStyle/>
          <a:p>
            <a:r>
              <a:rPr lang="en-GB" sz="8000" dirty="0">
                <a:solidFill>
                  <a:schemeClr val="tx2"/>
                </a:solidFill>
                <a:cs typeface="Calibri"/>
              </a:rPr>
              <a:t>There have been some changes to the way we do swimming sessions this year. </a:t>
            </a:r>
          </a:p>
          <a:p>
            <a:r>
              <a:rPr lang="en-GB" sz="8000" dirty="0">
                <a:solidFill>
                  <a:schemeClr val="tx2"/>
                </a:solidFill>
              </a:rPr>
              <a:t>We start swimming in term 4, but this will only be for a couple of weeks as we cannot offer external swimming sessions for this academic year. </a:t>
            </a:r>
            <a:endParaRPr lang="en-GB" sz="8000" dirty="0">
              <a:solidFill>
                <a:schemeClr val="tx2"/>
              </a:solidFill>
              <a:cs typeface="Calibri"/>
            </a:endParaRPr>
          </a:p>
          <a:p>
            <a:r>
              <a:rPr lang="en-GB" sz="8000" dirty="0">
                <a:solidFill>
                  <a:schemeClr val="tx2"/>
                </a:solidFill>
              </a:rPr>
              <a:t>Money in prior to starting swimming </a:t>
            </a:r>
            <a:endParaRPr lang="en-GB" sz="8000" dirty="0">
              <a:solidFill>
                <a:schemeClr val="tx2"/>
              </a:solidFill>
              <a:cs typeface="Calibri"/>
            </a:endParaRPr>
          </a:p>
          <a:p>
            <a:r>
              <a:rPr lang="en-GB" sz="8000" dirty="0">
                <a:solidFill>
                  <a:schemeClr val="tx2"/>
                </a:solidFill>
              </a:rPr>
              <a:t>Appropriate kit</a:t>
            </a:r>
            <a:endParaRPr lang="en-GB" sz="8000" dirty="0">
              <a:solidFill>
                <a:schemeClr val="tx2"/>
              </a:solidFill>
              <a:cs typeface="Calibri"/>
            </a:endParaRPr>
          </a:p>
          <a:p>
            <a:endParaRPr lang="en-GB" sz="1300" dirty="0">
              <a:solidFill>
                <a:srgbClr val="FFFFFF"/>
              </a:solidFill>
            </a:endParaRPr>
          </a:p>
        </p:txBody>
      </p:sp>
    </p:spTree>
    <p:extLst>
      <p:ext uri="{BB962C8B-B14F-4D97-AF65-F5344CB8AC3E}">
        <p14:creationId xmlns:p14="http://schemas.microsoft.com/office/powerpoint/2010/main" val="398937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474AA16-3C6F-4BF3-9D72-76E23A02A92B}"/>
              </a:ext>
            </a:extLst>
          </p:cNvPr>
          <p:cNvSpPr txBox="1"/>
          <p:nvPr/>
        </p:nvSpPr>
        <p:spPr>
          <a:xfrm>
            <a:off x="2355819" y="220371"/>
            <a:ext cx="6161553" cy="584775"/>
          </a:xfrm>
          <a:prstGeom prst="rect">
            <a:avLst/>
          </a:prstGeom>
          <a:noFill/>
        </p:spPr>
        <p:txBody>
          <a:bodyPr wrap="square" rtlCol="0">
            <a:spAutoFit/>
          </a:bodyPr>
          <a:lstStyle/>
          <a:p>
            <a:r>
              <a:rPr lang="en-GB" sz="3200" dirty="0"/>
              <a:t>Y5 Timetable</a:t>
            </a:r>
          </a:p>
        </p:txBody>
      </p:sp>
      <p:pic>
        <p:nvPicPr>
          <p:cNvPr id="7" name="Picture 6">
            <a:extLst>
              <a:ext uri="{FF2B5EF4-FFF2-40B4-BE49-F238E27FC236}">
                <a16:creationId xmlns:a16="http://schemas.microsoft.com/office/drawing/2014/main" id="{37F549E1-24E5-B02E-377A-93313DB7DF8B}"/>
              </a:ext>
            </a:extLst>
          </p:cNvPr>
          <p:cNvPicPr>
            <a:picLocks noChangeAspect="1"/>
          </p:cNvPicPr>
          <p:nvPr/>
        </p:nvPicPr>
        <p:blipFill>
          <a:blip r:embed="rId2"/>
          <a:stretch>
            <a:fillRect/>
          </a:stretch>
        </p:blipFill>
        <p:spPr>
          <a:xfrm>
            <a:off x="263886" y="1193777"/>
            <a:ext cx="11664227" cy="5208377"/>
          </a:xfrm>
          <a:prstGeom prst="rect">
            <a:avLst/>
          </a:prstGeom>
        </p:spPr>
      </p:pic>
    </p:spTree>
    <p:extLst>
      <p:ext uri="{BB962C8B-B14F-4D97-AF65-F5344CB8AC3E}">
        <p14:creationId xmlns:p14="http://schemas.microsoft.com/office/powerpoint/2010/main" val="2236139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GB" dirty="0">
                <a:solidFill>
                  <a:srgbClr val="FFFFFF"/>
                </a:solidFill>
              </a:rPr>
              <a:t>Pencil Cases/Water Bottles</a:t>
            </a:r>
          </a:p>
        </p:txBody>
      </p:sp>
    </p:spTree>
    <p:extLst>
      <p:ext uri="{BB962C8B-B14F-4D97-AF65-F5344CB8AC3E}">
        <p14:creationId xmlns:p14="http://schemas.microsoft.com/office/powerpoint/2010/main" val="107393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kern="1200">
                <a:solidFill>
                  <a:srgbClr val="FFFFFF"/>
                </a:solidFill>
                <a:latin typeface="+mj-lt"/>
                <a:ea typeface="+mj-ea"/>
                <a:cs typeface="+mj-cs"/>
              </a:rPr>
              <a:t>Trips </a:t>
            </a:r>
          </a:p>
        </p:txBody>
      </p:sp>
      <p:sp>
        <p:nvSpPr>
          <p:cNvPr id="3" name="Subtitle 2"/>
          <p:cNvSpPr>
            <a:spLocks noGrp="1"/>
          </p:cNvSpPr>
          <p:nvPr>
            <p:ph type="subTitle" idx="1"/>
          </p:nvPr>
        </p:nvSpPr>
        <p:spPr>
          <a:xfrm>
            <a:off x="6090574" y="801866"/>
            <a:ext cx="5306084" cy="5230634"/>
          </a:xfrm>
        </p:spPr>
        <p:txBody>
          <a:bodyPr vert="horz" lIns="91440" tIns="45720" rIns="91440" bIns="45720" rtlCol="0" anchor="ctr">
            <a:normAutofit/>
          </a:bodyPr>
          <a:lstStyle/>
          <a:p>
            <a:pPr indent="-228600" algn="l">
              <a:buFont typeface="Arial" panose="020B0604020202020204" pitchFamily="34" charset="0"/>
              <a:buChar char="•"/>
            </a:pPr>
            <a:r>
              <a:rPr lang="en-US" dirty="0">
                <a:solidFill>
                  <a:srgbClr val="000000"/>
                </a:solidFill>
              </a:rPr>
              <a:t>Science Oxford Visiting School (Date TBC)</a:t>
            </a:r>
          </a:p>
          <a:p>
            <a:pPr indent="-228600" algn="l">
              <a:buFont typeface="Arial" panose="020B0604020202020204" pitchFamily="34" charset="0"/>
              <a:buChar char="•"/>
            </a:pPr>
            <a:r>
              <a:rPr lang="en-US" dirty="0">
                <a:solidFill>
                  <a:srgbClr val="000000"/>
                </a:solidFill>
              </a:rPr>
              <a:t>Milestones Museum (Date TBC)</a:t>
            </a:r>
            <a:endParaRPr lang="en-US" dirty="0">
              <a:solidFill>
                <a:srgbClr val="000000"/>
              </a:solidFill>
              <a:cs typeface="Calibri"/>
            </a:endParaRPr>
          </a:p>
          <a:p>
            <a:pPr indent="-228600" algn="l">
              <a:buFont typeface="Arial" panose="020B0604020202020204" pitchFamily="34" charset="0"/>
              <a:buChar char="•"/>
            </a:pPr>
            <a:r>
              <a:rPr lang="en-US" dirty="0">
                <a:solidFill>
                  <a:srgbClr val="000000"/>
                </a:solidFill>
              </a:rPr>
              <a:t>Maidenhead Mosque Visit (Date TBC) </a:t>
            </a:r>
            <a:endParaRPr lang="en-US" dirty="0">
              <a:solidFill>
                <a:srgbClr val="000000"/>
              </a:solidFill>
              <a:cs typeface="Calibri"/>
            </a:endParaRPr>
          </a:p>
          <a:p>
            <a:pPr indent="-228600" algn="l">
              <a:buFont typeface="Arial" panose="020B0604020202020204" pitchFamily="34" charset="0"/>
              <a:buChar char="•"/>
            </a:pPr>
            <a:r>
              <a:rPr lang="en-US" dirty="0">
                <a:solidFill>
                  <a:srgbClr val="000000"/>
                </a:solidFill>
              </a:rPr>
              <a:t>Ancient Greek Day (Date TBC)</a:t>
            </a:r>
          </a:p>
          <a:p>
            <a:pPr algn="l"/>
            <a:endParaRPr lang="en-US" dirty="0">
              <a:solidFill>
                <a:srgbClr val="000000"/>
              </a:solidFill>
              <a:cs typeface="Calibri" panose="020F0502020204030204"/>
            </a:endParaRPr>
          </a:p>
        </p:txBody>
      </p:sp>
    </p:spTree>
    <p:extLst>
      <p:ext uri="{BB962C8B-B14F-4D97-AF65-F5344CB8AC3E}">
        <p14:creationId xmlns:p14="http://schemas.microsoft.com/office/powerpoint/2010/main" val="4231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31" name="Freeform: Shape 3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p:cNvSpPr>
            <a:spLocks noGrp="1"/>
          </p:cNvSpPr>
          <p:nvPr>
            <p:ph type="subTitle" idx="1"/>
          </p:nvPr>
        </p:nvSpPr>
        <p:spPr>
          <a:xfrm>
            <a:off x="4439633" y="4518923"/>
            <a:ext cx="3312734" cy="1141851"/>
          </a:xfrm>
          <a:noFill/>
        </p:spPr>
        <p:txBody>
          <a:bodyPr vert="horz" lIns="91440" tIns="45720" rIns="91440" bIns="45720" rtlCol="0" anchor="t">
            <a:normAutofit/>
          </a:bodyPr>
          <a:lstStyle/>
          <a:p>
            <a:pPr indent="-228600">
              <a:buFont typeface="Arial" panose="020B0604020202020204" pitchFamily="34" charset="0"/>
              <a:buChar char="•"/>
            </a:pPr>
            <a:endParaRPr lang="en-US" sz="1100" dirty="0">
              <a:solidFill>
                <a:srgbClr val="080808"/>
              </a:solidFill>
              <a:cs typeface="Calibri"/>
            </a:endParaRPr>
          </a:p>
          <a:p>
            <a:endParaRPr lang="en-US" sz="1100" dirty="0">
              <a:solidFill>
                <a:srgbClr val="080808"/>
              </a:solidFill>
              <a:cs typeface="Calibri"/>
            </a:endParaRPr>
          </a:p>
        </p:txBody>
      </p:sp>
      <p:sp>
        <p:nvSpPr>
          <p:cNvPr id="2" name="Title 1"/>
          <p:cNvSpPr>
            <a:spLocks noGrp="1"/>
          </p:cNvSpPr>
          <p:nvPr>
            <p:ph type="ctrTitle"/>
          </p:nvPr>
        </p:nvSpPr>
        <p:spPr>
          <a:xfrm>
            <a:off x="2322327" y="2203246"/>
            <a:ext cx="7888242" cy="2170771"/>
          </a:xfrm>
          <a:noFill/>
        </p:spPr>
        <p:txBody>
          <a:bodyPr vert="horz" lIns="91440" tIns="45720" rIns="91440" bIns="45720" rtlCol="0" anchor="ctr">
            <a:normAutofit fontScale="90000"/>
          </a:bodyPr>
          <a:lstStyle/>
          <a:p>
            <a:pPr>
              <a:spcBef>
                <a:spcPts val="1000"/>
              </a:spcBef>
            </a:pPr>
            <a:r>
              <a:rPr lang="en-US" sz="3600" dirty="0">
                <a:solidFill>
                  <a:srgbClr val="000000"/>
                </a:solidFill>
                <a:ea typeface="+mj-lt"/>
                <a:cs typeface="+mj-lt"/>
              </a:rPr>
              <a:t>If you ever need to talk to us</a:t>
            </a:r>
            <a:r>
              <a:rPr lang="en-US" sz="3600" dirty="0">
                <a:ea typeface="+mj-lt"/>
                <a:cs typeface="+mj-lt"/>
              </a:rPr>
              <a:t>, </a:t>
            </a:r>
            <a:r>
              <a:rPr lang="en-US" sz="3600" dirty="0">
                <a:solidFill>
                  <a:srgbClr val="000000"/>
                </a:solidFill>
                <a:ea typeface="+mj-lt"/>
                <a:cs typeface="+mj-lt"/>
              </a:rPr>
              <a:t>please feel free to approach us in the playground after school if you have any </a:t>
            </a:r>
            <a:br>
              <a:rPr lang="en-US" sz="3600" dirty="0">
                <a:solidFill>
                  <a:srgbClr val="000000"/>
                </a:solidFill>
                <a:ea typeface="+mj-lt"/>
                <a:cs typeface="+mj-lt"/>
              </a:rPr>
            </a:br>
            <a:r>
              <a:rPr lang="en-US" sz="3600" dirty="0">
                <a:solidFill>
                  <a:srgbClr val="000000"/>
                </a:solidFill>
                <a:ea typeface="+mj-lt"/>
                <a:cs typeface="+mj-lt"/>
              </a:rPr>
              <a:t>concerns. Alternatively, you can contact the school to arrange a meeting.</a:t>
            </a:r>
            <a:endParaRPr lang="en-US" dirty="0">
              <a:cs typeface="Calibri Light" panose="020F0302020204030204"/>
            </a:endParaRPr>
          </a:p>
          <a:p>
            <a:endParaRPr lang="en-US" sz="3600" kern="1200" dirty="0">
              <a:solidFill>
                <a:srgbClr val="080808"/>
              </a:solidFill>
              <a:latin typeface="+mj-lt"/>
              <a:cs typeface="Calibri Light"/>
            </a:endParaRPr>
          </a:p>
        </p:txBody>
      </p:sp>
      <p:sp>
        <p:nvSpPr>
          <p:cNvPr id="35" name="Freeform: Shape 3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0157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2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2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3403" y="897769"/>
            <a:ext cx="6105194" cy="2031055"/>
          </a:xfrm>
        </p:spPr>
        <p:txBody>
          <a:bodyPr>
            <a:normAutofit/>
          </a:bodyPr>
          <a:lstStyle/>
          <a:p>
            <a:r>
              <a:rPr lang="en-GB">
                <a:solidFill>
                  <a:srgbClr val="FFFFFF"/>
                </a:solidFill>
              </a:rPr>
              <a:t>School Values</a:t>
            </a:r>
            <a:endParaRPr lang="en-GB" dirty="0">
              <a:solidFill>
                <a:srgbClr val="FFFFFF"/>
              </a:solidFill>
            </a:endParaRPr>
          </a:p>
        </p:txBody>
      </p:sp>
      <p:sp>
        <p:nvSpPr>
          <p:cNvPr id="3" name="Subtitle 2"/>
          <p:cNvSpPr>
            <a:spLocks noGrp="1"/>
          </p:cNvSpPr>
          <p:nvPr>
            <p:ph type="subTitle" idx="1"/>
          </p:nvPr>
        </p:nvSpPr>
        <p:spPr>
          <a:xfrm>
            <a:off x="3043403" y="2830852"/>
            <a:ext cx="6105194" cy="682079"/>
          </a:xfrm>
        </p:spPr>
        <p:txBody>
          <a:bodyPr>
            <a:noAutofit/>
          </a:bodyPr>
          <a:lstStyle/>
          <a:p>
            <a:r>
              <a:rPr lang="en-GB" sz="3600" dirty="0">
                <a:solidFill>
                  <a:srgbClr val="FFFFFF"/>
                </a:solidFill>
              </a:rPr>
              <a:t>Respect</a:t>
            </a:r>
          </a:p>
          <a:p>
            <a:r>
              <a:rPr lang="en-GB" sz="3600" dirty="0">
                <a:solidFill>
                  <a:srgbClr val="FFFFFF"/>
                </a:solidFill>
              </a:rPr>
              <a:t>Kindness</a:t>
            </a:r>
          </a:p>
          <a:p>
            <a:r>
              <a:rPr lang="en-GB" sz="3600" dirty="0">
                <a:solidFill>
                  <a:srgbClr val="FFFFFF"/>
                </a:solidFill>
              </a:rPr>
              <a:t>Trying your best</a:t>
            </a:r>
          </a:p>
          <a:p>
            <a:r>
              <a:rPr lang="en-GB" sz="3600" dirty="0">
                <a:solidFill>
                  <a:srgbClr val="FFFFFF"/>
                </a:solidFill>
              </a:rPr>
              <a:t>Politeness</a:t>
            </a:r>
          </a:p>
          <a:p>
            <a:r>
              <a:rPr lang="en-GB" sz="3600" dirty="0">
                <a:solidFill>
                  <a:srgbClr val="FFFFFF"/>
                </a:solidFill>
              </a:rPr>
              <a:t>Truth</a:t>
            </a:r>
          </a:p>
        </p:txBody>
      </p:sp>
    </p:spTree>
    <p:extLst>
      <p:ext uri="{BB962C8B-B14F-4D97-AF65-F5344CB8AC3E}">
        <p14:creationId xmlns:p14="http://schemas.microsoft.com/office/powerpoint/2010/main" val="3050717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p:cNvSpPr>
            <a:spLocks noGrp="1"/>
          </p:cNvSpPr>
          <p:nvPr>
            <p:ph type="ctrTitle"/>
          </p:nvPr>
        </p:nvSpPr>
        <p:spPr>
          <a:xfrm>
            <a:off x="756580" y="116252"/>
            <a:ext cx="4803636" cy="1311664"/>
          </a:xfrm>
        </p:spPr>
        <p:txBody>
          <a:bodyPr vert="horz" lIns="91440" tIns="45720" rIns="91440" bIns="45720" rtlCol="0" anchor="ctr">
            <a:normAutofit/>
          </a:bodyPr>
          <a:lstStyle/>
          <a:p>
            <a:pPr algn="l"/>
            <a:r>
              <a:rPr lang="en-US" sz="4400" b="1" u="sng">
                <a:solidFill>
                  <a:srgbClr val="000000"/>
                </a:solidFill>
              </a:rPr>
              <a:t>National Curriculum</a:t>
            </a:r>
          </a:p>
        </p:txBody>
      </p:sp>
      <p:sp>
        <p:nvSpPr>
          <p:cNvPr id="3" name="Subtitle 2"/>
          <p:cNvSpPr>
            <a:spLocks noGrp="1"/>
          </p:cNvSpPr>
          <p:nvPr>
            <p:ph type="subTitle" idx="1"/>
          </p:nvPr>
        </p:nvSpPr>
        <p:spPr>
          <a:xfrm>
            <a:off x="857189" y="1833732"/>
            <a:ext cx="2902066" cy="3788830"/>
          </a:xfrm>
        </p:spPr>
        <p:txBody>
          <a:bodyPr vert="horz" lIns="91440" tIns="45720" rIns="91440" bIns="45720" rtlCol="0" anchor="ctr">
            <a:noAutofit/>
          </a:bodyPr>
          <a:lstStyle/>
          <a:p>
            <a:pPr indent="-228600" algn="l">
              <a:buFont typeface="Arial" panose="020B0604020202020204" pitchFamily="34" charset="0"/>
              <a:buChar char="•"/>
            </a:pPr>
            <a:r>
              <a:rPr lang="en-US" sz="1600" b="1" u="sng" dirty="0">
                <a:solidFill>
                  <a:srgbClr val="000000"/>
                </a:solidFill>
              </a:rPr>
              <a:t>Core subjects: </a:t>
            </a:r>
            <a:endParaRPr lang="en-US" sz="1600" b="1" u="sng">
              <a:solidFill>
                <a:srgbClr val="000000"/>
              </a:solidFill>
              <a:cs typeface="Calibri"/>
            </a:endParaRPr>
          </a:p>
          <a:p>
            <a:pPr indent="-228600" algn="l">
              <a:buFont typeface="Arial" panose="020B0604020202020204" pitchFamily="34" charset="0"/>
              <a:buChar char="•"/>
            </a:pPr>
            <a:r>
              <a:rPr lang="en-US" sz="1600" dirty="0">
                <a:solidFill>
                  <a:srgbClr val="000000"/>
                </a:solidFill>
              </a:rPr>
              <a:t>Literacy</a:t>
            </a:r>
            <a:endParaRPr lang="en-US" sz="1600">
              <a:solidFill>
                <a:srgbClr val="000000"/>
              </a:solidFill>
              <a:cs typeface="Calibri"/>
            </a:endParaRPr>
          </a:p>
          <a:p>
            <a:pPr indent="-228600" algn="l">
              <a:buFont typeface="Arial" panose="020B0604020202020204" pitchFamily="34" charset="0"/>
              <a:buChar char="•"/>
            </a:pPr>
            <a:r>
              <a:rPr lang="en-US" sz="1600" dirty="0" err="1">
                <a:solidFill>
                  <a:srgbClr val="000000"/>
                </a:solidFill>
              </a:rPr>
              <a:t>Maths</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Science</a:t>
            </a:r>
            <a:endParaRPr lang="en-US" sz="1600">
              <a:solidFill>
                <a:srgbClr val="000000"/>
              </a:solidFill>
              <a:cs typeface="Calibri"/>
            </a:endParaRPr>
          </a:p>
          <a:p>
            <a:pPr indent="-228600" algn="l">
              <a:buFont typeface="Arial" panose="020B0604020202020204" pitchFamily="34" charset="0"/>
              <a:buChar char="•"/>
            </a:pPr>
            <a:r>
              <a:rPr lang="en-US" sz="1600" b="1" u="sng" dirty="0">
                <a:solidFill>
                  <a:srgbClr val="000000"/>
                </a:solidFill>
              </a:rPr>
              <a:t>Foundation subjects: </a:t>
            </a:r>
            <a:endParaRPr lang="en-US" sz="1600" b="1" u="sng">
              <a:solidFill>
                <a:srgbClr val="000000"/>
              </a:solidFill>
              <a:cs typeface="Calibri"/>
            </a:endParaRPr>
          </a:p>
          <a:p>
            <a:pPr indent="-228600" algn="l">
              <a:buFont typeface="Arial" panose="020B0604020202020204" pitchFamily="34" charset="0"/>
              <a:buChar char="•"/>
            </a:pPr>
            <a:r>
              <a:rPr lang="en-US" sz="1600" dirty="0">
                <a:solidFill>
                  <a:srgbClr val="000000"/>
                </a:solidFill>
              </a:rPr>
              <a:t>Design and Technology</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Computing</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Modern Foreign Languages</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History</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Geography</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Art </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Music</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RE</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PE</a:t>
            </a:r>
            <a:endParaRPr lang="en-US" sz="1600">
              <a:solidFill>
                <a:srgbClr val="000000"/>
              </a:solidFill>
              <a:cs typeface="Calibri"/>
            </a:endParaRPr>
          </a:p>
          <a:p>
            <a:pPr indent="-228600" algn="l">
              <a:buFont typeface="Arial" panose="020B0604020202020204" pitchFamily="34" charset="0"/>
              <a:buChar char="•"/>
            </a:pPr>
            <a:r>
              <a:rPr lang="en-US" sz="1600" dirty="0">
                <a:solidFill>
                  <a:srgbClr val="000000"/>
                </a:solidFill>
              </a:rPr>
              <a:t>PSHE</a:t>
            </a:r>
            <a:endParaRPr lang="en-US" sz="1600" dirty="0">
              <a:solidFill>
                <a:srgbClr val="000000"/>
              </a:solidFill>
              <a:cs typeface="Calibri"/>
            </a:endParaRPr>
          </a:p>
        </p:txBody>
      </p:sp>
      <p:sp>
        <p:nvSpPr>
          <p:cNvPr id="18"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ᐈ School subjects stock cliparts, Royalty Free school subjects images |  download on Depositphotos®">
            <a:extLst>
              <a:ext uri="{FF2B5EF4-FFF2-40B4-BE49-F238E27FC236}">
                <a16:creationId xmlns:a16="http://schemas.microsoft.com/office/drawing/2014/main" id="{9588625F-071B-4946-8C10-86FE935E494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972" r="21547" b="1"/>
          <a:stretch/>
        </p:blipFill>
        <p:spPr bwMode="auto">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2F34CD44-8CE7-3CD6-DFE2-334FA6943B2D}"/>
              </a:ext>
            </a:extLst>
          </p:cNvPr>
          <p:cNvSpPr txBox="1">
            <a:spLocks/>
          </p:cNvSpPr>
          <p:nvPr/>
        </p:nvSpPr>
        <p:spPr>
          <a:xfrm>
            <a:off x="3816956" y="3820948"/>
            <a:ext cx="2902066" cy="3788830"/>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b="1" u="sng" dirty="0">
                <a:solidFill>
                  <a:srgbClr val="000000"/>
                </a:solidFill>
              </a:rPr>
              <a:t>Topics:</a:t>
            </a:r>
            <a:endParaRPr lang="en-US" dirty="0">
              <a:solidFill>
                <a:srgbClr val="000000"/>
              </a:solidFill>
            </a:endParaRPr>
          </a:p>
          <a:p>
            <a:pPr marL="342900" indent="-342900" algn="l">
              <a:buChar char="•"/>
            </a:pPr>
            <a:r>
              <a:rPr lang="en-US" sz="1800" dirty="0">
                <a:cs typeface="Calibri"/>
              </a:rPr>
              <a:t>Australia</a:t>
            </a:r>
          </a:p>
          <a:p>
            <a:pPr marL="342900" indent="-342900" algn="l">
              <a:buChar char="•"/>
            </a:pPr>
            <a:r>
              <a:rPr lang="en-US" sz="1800" dirty="0">
                <a:cs typeface="Calibri"/>
              </a:rPr>
              <a:t>The Victorians</a:t>
            </a:r>
          </a:p>
          <a:p>
            <a:pPr marL="342900" indent="-342900" algn="l">
              <a:buChar char="•"/>
            </a:pPr>
            <a:r>
              <a:rPr lang="en-US" sz="1800" dirty="0">
                <a:cs typeface="Calibri"/>
              </a:rPr>
              <a:t>Ancient Greeks</a:t>
            </a:r>
          </a:p>
          <a:p>
            <a:pPr marL="342900" indent="-342900" algn="l">
              <a:buFont typeface="Arial" panose="020B0604020202020204" pitchFamily="34" charset="0"/>
              <a:buChar char="•"/>
            </a:pPr>
            <a:r>
              <a:rPr lang="en-US" sz="1800" dirty="0">
                <a:solidFill>
                  <a:srgbClr val="000000"/>
                </a:solidFill>
                <a:cs typeface="Calibri"/>
              </a:rPr>
              <a:t>Ancient Maya</a:t>
            </a:r>
          </a:p>
          <a:p>
            <a:pPr marL="342900" indent="-342900" algn="l">
              <a:buFont typeface="Arial" panose="020B0604020202020204" pitchFamily="34" charset="0"/>
              <a:buChar char="•"/>
            </a:pPr>
            <a:r>
              <a:rPr lang="en-US" sz="1800" dirty="0">
                <a:solidFill>
                  <a:srgbClr val="000000"/>
                </a:solidFill>
                <a:cs typeface="Calibri"/>
              </a:rPr>
              <a:t>Enough for Everyone</a:t>
            </a:r>
          </a:p>
          <a:p>
            <a:pPr marL="342900" indent="-342900" algn="l">
              <a:buFont typeface="Arial" panose="020B0604020202020204" pitchFamily="34" charset="0"/>
              <a:buChar char="•"/>
            </a:pPr>
            <a:r>
              <a:rPr lang="en-US" sz="1800" dirty="0">
                <a:solidFill>
                  <a:srgbClr val="000000"/>
                </a:solidFill>
                <a:cs typeface="Calibri"/>
              </a:rPr>
              <a:t>What’s it Like in Sheffield?</a:t>
            </a:r>
          </a:p>
          <a:p>
            <a:pPr marL="342900" indent="-342900" algn="l">
              <a:buFont typeface="Arial" panose="020B0604020202020204" pitchFamily="34" charset="0"/>
              <a:buChar char="•"/>
            </a:pPr>
            <a:endParaRPr lang="en-US" dirty="0">
              <a:solidFill>
                <a:srgbClr val="000000"/>
              </a:solidFill>
              <a:cs typeface="Calibri"/>
            </a:endParaRPr>
          </a:p>
          <a:p>
            <a:pPr indent="-228600" algn="l">
              <a:buFont typeface="Arial" panose="020B0604020202020204" pitchFamily="34" charset="0"/>
              <a:buChar char="•"/>
            </a:pPr>
            <a:endParaRPr lang="en-US" sz="1600" dirty="0">
              <a:solidFill>
                <a:srgbClr val="000000"/>
              </a:solidFill>
              <a:cs typeface="Calibri"/>
            </a:endParaRPr>
          </a:p>
        </p:txBody>
      </p:sp>
    </p:spTree>
    <p:extLst>
      <p:ext uri="{BB962C8B-B14F-4D97-AF65-F5344CB8AC3E}">
        <p14:creationId xmlns:p14="http://schemas.microsoft.com/office/powerpoint/2010/main" val="354338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kern="1200">
                <a:solidFill>
                  <a:srgbClr val="FFFFFF"/>
                </a:solidFill>
                <a:latin typeface="+mj-lt"/>
                <a:ea typeface="+mj-ea"/>
                <a:cs typeface="+mj-cs"/>
              </a:rPr>
              <a:t>Literacy</a:t>
            </a:r>
          </a:p>
        </p:txBody>
      </p:sp>
      <p:sp>
        <p:nvSpPr>
          <p:cNvPr id="3" name="Subtitle 2"/>
          <p:cNvSpPr>
            <a:spLocks noGrp="1"/>
          </p:cNvSpPr>
          <p:nvPr>
            <p:ph type="subTitle" idx="1"/>
          </p:nvPr>
        </p:nvSpPr>
        <p:spPr>
          <a:xfrm>
            <a:off x="6090574" y="801866"/>
            <a:ext cx="5306084" cy="5230634"/>
          </a:xfrm>
        </p:spPr>
        <p:txBody>
          <a:bodyPr vert="horz" lIns="91440" tIns="45720" rIns="91440" bIns="45720" rtlCol="0" anchor="ctr">
            <a:normAutofit/>
          </a:bodyPr>
          <a:lstStyle/>
          <a:p>
            <a:pPr indent="-228600" algn="l">
              <a:buFont typeface="Arial" panose="020B0604020202020204" pitchFamily="34" charset="0"/>
              <a:buChar char="•"/>
            </a:pPr>
            <a:r>
              <a:rPr lang="en-US" dirty="0">
                <a:solidFill>
                  <a:srgbClr val="000000"/>
                </a:solidFill>
              </a:rPr>
              <a:t>We follow the Read Write Inc scheme. More information can be found on the website:</a:t>
            </a:r>
          </a:p>
          <a:p>
            <a:pPr indent="-228600" algn="l">
              <a:buFont typeface="Arial" panose="020B0604020202020204" pitchFamily="34" charset="0"/>
              <a:buChar char="•"/>
            </a:pPr>
            <a:endParaRPr lang="en-US" dirty="0">
              <a:solidFill>
                <a:srgbClr val="000000"/>
              </a:solidFill>
            </a:endParaRPr>
          </a:p>
          <a:p>
            <a:pPr indent="-228600" algn="l">
              <a:buFont typeface="Arial" panose="020B0604020202020204" pitchFamily="34" charset="0"/>
              <a:buChar char="•"/>
            </a:pPr>
            <a:r>
              <a:rPr lang="en-US" dirty="0">
                <a:solidFill>
                  <a:srgbClr val="000000"/>
                </a:solidFill>
                <a:hlinkClick r:id="rId3"/>
              </a:rPr>
              <a:t>http://www.ruthmiskin.com/en/</a:t>
            </a:r>
            <a:endParaRPr lang="en-US" dirty="0">
              <a:solidFill>
                <a:srgbClr val="000000"/>
              </a:solidFill>
            </a:endParaRPr>
          </a:p>
          <a:p>
            <a:pPr indent="-228600" algn="l">
              <a:buFont typeface="Arial" panose="020B0604020202020204" pitchFamily="34" charset="0"/>
              <a:buChar char="•"/>
            </a:pPr>
            <a:endParaRPr lang="en-US" dirty="0">
              <a:solidFill>
                <a:srgbClr val="000000"/>
              </a:solidFill>
            </a:endParaRPr>
          </a:p>
          <a:p>
            <a:pPr indent="-228600" algn="l">
              <a:buFont typeface="Arial" panose="020B0604020202020204" pitchFamily="34" charset="0"/>
              <a:buChar char="•"/>
            </a:pPr>
            <a:r>
              <a:rPr lang="en-US" dirty="0">
                <a:solidFill>
                  <a:srgbClr val="000000"/>
                </a:solidFill>
              </a:rPr>
              <a:t>In Year 5, children will cover genres such as poetry, story writing, drama, stories with historical settings, narrative verse, playscripts, myths and cultural tales.</a:t>
            </a:r>
          </a:p>
          <a:p>
            <a:pPr indent="-228600" algn="l">
              <a:buFont typeface="Arial" panose="020B0604020202020204" pitchFamily="34" charset="0"/>
              <a:buChar char="•"/>
            </a:pPr>
            <a:endParaRPr lang="en-US" dirty="0">
              <a:solidFill>
                <a:srgbClr val="000000"/>
              </a:solidFill>
            </a:endParaRPr>
          </a:p>
        </p:txBody>
      </p:sp>
    </p:spTree>
    <p:extLst>
      <p:ext uri="{BB962C8B-B14F-4D97-AF65-F5344CB8AC3E}">
        <p14:creationId xmlns:p14="http://schemas.microsoft.com/office/powerpoint/2010/main" val="373554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kern="1200" dirty="0">
                <a:solidFill>
                  <a:srgbClr val="FFFFFF"/>
                </a:solidFill>
                <a:latin typeface="+mj-lt"/>
                <a:ea typeface="+mj-ea"/>
                <a:cs typeface="+mj-cs"/>
              </a:rPr>
              <a:t>Reading </a:t>
            </a:r>
            <a:br>
              <a:rPr lang="en-US" sz="4400" b="1" kern="1200" dirty="0"/>
            </a:br>
            <a:endParaRPr lang="en-US" sz="4400" kern="1200">
              <a:solidFill>
                <a:srgbClr val="FFFFFF"/>
              </a:solidFill>
              <a:latin typeface="+mj-lt"/>
              <a:ea typeface="+mj-ea"/>
              <a:cs typeface="+mj-cs"/>
            </a:endParaRPr>
          </a:p>
        </p:txBody>
      </p:sp>
      <p:sp>
        <p:nvSpPr>
          <p:cNvPr id="3" name="Subtitle 2"/>
          <p:cNvSpPr>
            <a:spLocks noGrp="1"/>
          </p:cNvSpPr>
          <p:nvPr>
            <p:ph type="subTitle" idx="1"/>
          </p:nvPr>
        </p:nvSpPr>
        <p:spPr>
          <a:xfrm>
            <a:off x="6090574" y="342579"/>
            <a:ext cx="5692302" cy="6577181"/>
          </a:xfrm>
        </p:spPr>
        <p:txBody>
          <a:bodyPr vert="horz" lIns="91440" tIns="45720" rIns="91440" bIns="45720" rtlCol="0" anchor="ctr">
            <a:normAutofit/>
          </a:bodyPr>
          <a:lstStyle/>
          <a:p>
            <a:pPr indent="-228600" algn="l">
              <a:buFont typeface="Arial" panose="020B0604020202020204" pitchFamily="34" charset="0"/>
              <a:buChar char="•"/>
            </a:pPr>
            <a:r>
              <a:rPr lang="en-US" sz="2000" dirty="0">
                <a:solidFill>
                  <a:srgbClr val="000000"/>
                </a:solidFill>
              </a:rPr>
              <a:t>Your child is expected to fill in their reading record at least four times a week  </a:t>
            </a:r>
            <a:endParaRPr lang="en-US" sz="2000" dirty="0">
              <a:solidFill>
                <a:srgbClr val="000000"/>
              </a:solidFill>
              <a:cs typeface="Calibri"/>
            </a:endParaRPr>
          </a:p>
          <a:p>
            <a:pPr indent="-228600" algn="l">
              <a:buFont typeface="Arial" panose="020B0604020202020204" pitchFamily="34" charset="0"/>
              <a:buChar char="•"/>
            </a:pPr>
            <a:r>
              <a:rPr lang="en-US" sz="2000" dirty="0">
                <a:solidFill>
                  <a:srgbClr val="000000"/>
                </a:solidFill>
              </a:rPr>
              <a:t>If necessary, add any comments regarding reading you have done with them too and SIGN.</a:t>
            </a:r>
            <a:endParaRPr lang="en-US" sz="2000" dirty="0">
              <a:solidFill>
                <a:srgbClr val="000000"/>
              </a:solidFill>
              <a:cs typeface="Calibri"/>
            </a:endParaRPr>
          </a:p>
          <a:p>
            <a:pPr indent="-228600" algn="l">
              <a:buFont typeface="Arial" panose="020B0604020202020204" pitchFamily="34" charset="0"/>
              <a:buChar char="•"/>
            </a:pPr>
            <a:r>
              <a:rPr lang="en-US" sz="2000" dirty="0">
                <a:solidFill>
                  <a:srgbClr val="000000"/>
                </a:solidFill>
              </a:rPr>
              <a:t> The teaching assistant will respond/check this once a week. </a:t>
            </a:r>
            <a:endParaRPr lang="en-US" sz="2000" dirty="0">
              <a:solidFill>
                <a:srgbClr val="000000"/>
              </a:solidFill>
              <a:cs typeface="Calibri"/>
            </a:endParaRPr>
          </a:p>
          <a:p>
            <a:pPr indent="-228600" algn="l">
              <a:buFont typeface="Arial" panose="020B0604020202020204" pitchFamily="34" charset="0"/>
              <a:buChar char="•"/>
            </a:pPr>
            <a:r>
              <a:rPr lang="en-US" sz="2000" dirty="0">
                <a:solidFill>
                  <a:srgbClr val="000000"/>
                </a:solidFill>
              </a:rPr>
              <a:t>It is school policy that if the planner is not handed in, or they haven't read AT LEAST four times that week, then children will miss their playtime. Please support your child by reading with them as much as possible.</a:t>
            </a:r>
            <a:endParaRPr lang="en-US" sz="2000" dirty="0">
              <a:solidFill>
                <a:srgbClr val="000000"/>
              </a:solidFill>
              <a:cs typeface="Calibri"/>
            </a:endParaRPr>
          </a:p>
          <a:p>
            <a:pPr indent="-228600" algn="l">
              <a:buFont typeface="Arial" panose="020B0604020202020204" pitchFamily="34" charset="0"/>
              <a:buChar char="•"/>
            </a:pPr>
            <a:r>
              <a:rPr lang="en-US" sz="2000" dirty="0">
                <a:solidFill>
                  <a:srgbClr val="000000"/>
                </a:solidFill>
              </a:rPr>
              <a:t>If your child has read 4 times and their planner is signed by you, they will receive 1 team point. They will receive 2 team points if they have read 5 times and 3 team points if they read seven times or more. Team points will only be given if their planner is signed by you. </a:t>
            </a:r>
            <a:endParaRPr lang="en-US" sz="2000" dirty="0">
              <a:solidFill>
                <a:srgbClr val="000000"/>
              </a:solidFill>
              <a:cs typeface="Calibri"/>
            </a:endParaRPr>
          </a:p>
          <a:p>
            <a:pPr indent="-228600" algn="l">
              <a:buFont typeface="Arial" panose="020B0604020202020204" pitchFamily="34" charset="0"/>
              <a:buChar char="•"/>
            </a:pPr>
            <a:r>
              <a:rPr lang="en-US" sz="2000" dirty="0">
                <a:solidFill>
                  <a:srgbClr val="000000"/>
                </a:solidFill>
              </a:rPr>
              <a:t>Planners are due in every Thursday, which is the same as the Literacy and </a:t>
            </a:r>
            <a:r>
              <a:rPr lang="en-US" sz="2000" dirty="0" err="1">
                <a:solidFill>
                  <a:srgbClr val="000000"/>
                </a:solidFill>
              </a:rPr>
              <a:t>Maths</a:t>
            </a:r>
            <a:r>
              <a:rPr lang="en-US" sz="2000" dirty="0">
                <a:solidFill>
                  <a:srgbClr val="000000"/>
                </a:solidFill>
              </a:rPr>
              <a:t> homework. </a:t>
            </a:r>
            <a:endParaRPr lang="en-US" sz="2000" dirty="0">
              <a:solidFill>
                <a:srgbClr val="000000"/>
              </a:solidFill>
              <a:cs typeface="Calibri"/>
            </a:endParaRPr>
          </a:p>
          <a:p>
            <a:pPr indent="-228600" algn="l">
              <a:buFont typeface="Arial" panose="020B0604020202020204" pitchFamily="34" charset="0"/>
              <a:buChar char="•"/>
            </a:pPr>
            <a:endParaRPr lang="en-US" sz="1900" dirty="0">
              <a:solidFill>
                <a:srgbClr val="000000"/>
              </a:solidFill>
            </a:endParaRPr>
          </a:p>
          <a:p>
            <a:pPr indent="-228600" algn="l">
              <a:buFont typeface="Arial" panose="020B0604020202020204" pitchFamily="34" charset="0"/>
              <a:buChar char="•"/>
            </a:pPr>
            <a:endParaRPr lang="en-US" sz="1900" dirty="0">
              <a:solidFill>
                <a:srgbClr val="000000"/>
              </a:solidFill>
            </a:endParaRPr>
          </a:p>
        </p:txBody>
      </p:sp>
    </p:spTree>
    <p:extLst>
      <p:ext uri="{BB962C8B-B14F-4D97-AF65-F5344CB8AC3E}">
        <p14:creationId xmlns:p14="http://schemas.microsoft.com/office/powerpoint/2010/main" val="279402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kern="1200">
                <a:solidFill>
                  <a:srgbClr val="FFFFFF"/>
                </a:solidFill>
                <a:latin typeface="+mj-lt"/>
                <a:ea typeface="+mj-ea"/>
                <a:cs typeface="+mj-cs"/>
              </a:rPr>
              <a:t>Numeracy</a:t>
            </a:r>
          </a:p>
        </p:txBody>
      </p:sp>
      <p:sp>
        <p:nvSpPr>
          <p:cNvPr id="3" name="Subtitle 2"/>
          <p:cNvSpPr>
            <a:spLocks noGrp="1"/>
          </p:cNvSpPr>
          <p:nvPr>
            <p:ph type="subTitle" idx="1"/>
          </p:nvPr>
        </p:nvSpPr>
        <p:spPr>
          <a:xfrm>
            <a:off x="6090574" y="801866"/>
            <a:ext cx="5306084" cy="5230634"/>
          </a:xfrm>
        </p:spPr>
        <p:txBody>
          <a:bodyPr vert="horz" lIns="91440" tIns="45720" rIns="91440" bIns="45720" rtlCol="0" anchor="ctr">
            <a:normAutofit/>
          </a:bodyPr>
          <a:lstStyle/>
          <a:p>
            <a:pPr indent="-228600" algn="l">
              <a:buFont typeface="Arial" panose="020B0604020202020204" pitchFamily="34" charset="0"/>
              <a:buChar char="•"/>
            </a:pPr>
            <a:r>
              <a:rPr lang="en-US" sz="2000" dirty="0" err="1">
                <a:solidFill>
                  <a:srgbClr val="000000"/>
                </a:solidFill>
                <a:cs typeface="Calibri"/>
              </a:rPr>
              <a:t>Maths</a:t>
            </a:r>
            <a:r>
              <a:rPr lang="en-US" sz="2000" dirty="0">
                <a:solidFill>
                  <a:srgbClr val="000000"/>
                </a:solidFill>
                <a:cs typeface="Calibri"/>
              </a:rPr>
              <a:t> sets</a:t>
            </a:r>
          </a:p>
          <a:p>
            <a:pPr algn="l"/>
            <a:r>
              <a:rPr lang="en-US" sz="2000" dirty="0">
                <a:solidFill>
                  <a:srgbClr val="000000"/>
                </a:solidFill>
                <a:ea typeface="+mn-lt"/>
                <a:cs typeface="+mn-lt"/>
              </a:rPr>
              <a:t>Ways to help your child at home:</a:t>
            </a:r>
            <a:endParaRPr lang="en-US" sz="2000" dirty="0">
              <a:solidFill>
                <a:srgbClr val="000000"/>
              </a:solidFill>
              <a:cs typeface="Calibri" panose="020F0502020204030204"/>
            </a:endParaRPr>
          </a:p>
          <a:p>
            <a:pPr indent="-228600" algn="l">
              <a:buFont typeface="Arial" panose="020B0604020202020204" pitchFamily="34" charset="0"/>
              <a:buChar char="•"/>
            </a:pPr>
            <a:r>
              <a:rPr lang="en-US" sz="2000" dirty="0">
                <a:solidFill>
                  <a:srgbClr val="000000"/>
                </a:solidFill>
              </a:rPr>
              <a:t>Times tables - So important! </a:t>
            </a:r>
            <a:r>
              <a:rPr lang="en-US" sz="2000" dirty="0" err="1">
                <a:solidFill>
                  <a:srgbClr val="000000"/>
                </a:solidFill>
              </a:rPr>
              <a:t>Practise</a:t>
            </a:r>
            <a:r>
              <a:rPr lang="en-US" sz="2000" dirty="0">
                <a:solidFill>
                  <a:srgbClr val="000000"/>
                </a:solidFill>
              </a:rPr>
              <a:t> on long journeys, download an app</a:t>
            </a:r>
          </a:p>
          <a:p>
            <a:pPr indent="-228600" algn="l">
              <a:buFont typeface="Arial" panose="020B0604020202020204" pitchFamily="34" charset="0"/>
              <a:buChar char="•"/>
            </a:pPr>
            <a:r>
              <a:rPr lang="en-US" sz="2000" dirty="0">
                <a:solidFill>
                  <a:srgbClr val="000000"/>
                </a:solidFill>
              </a:rPr>
              <a:t>Inverse, division</a:t>
            </a:r>
          </a:p>
          <a:p>
            <a:pPr indent="-228600" algn="l">
              <a:buFont typeface="Arial" panose="020B0604020202020204" pitchFamily="34" charset="0"/>
              <a:buChar char="•"/>
            </a:pPr>
            <a:r>
              <a:rPr lang="en-US" sz="2000" dirty="0">
                <a:solidFill>
                  <a:srgbClr val="000000"/>
                </a:solidFill>
              </a:rPr>
              <a:t>Real life learning</a:t>
            </a:r>
          </a:p>
          <a:p>
            <a:pPr indent="-228600" algn="l">
              <a:buFont typeface="Arial" panose="020B0604020202020204" pitchFamily="34" charset="0"/>
              <a:buChar char="•"/>
            </a:pPr>
            <a:r>
              <a:rPr lang="en-US" sz="2000" dirty="0">
                <a:solidFill>
                  <a:srgbClr val="000000"/>
                </a:solidFill>
              </a:rPr>
              <a:t>Graphs/tables in newspapers</a:t>
            </a:r>
          </a:p>
          <a:p>
            <a:pPr indent="-228600" algn="l">
              <a:buFont typeface="Arial" panose="020B0604020202020204" pitchFamily="34" charset="0"/>
              <a:buChar char="•"/>
            </a:pPr>
            <a:r>
              <a:rPr lang="en-US" sz="2000" dirty="0">
                <a:solidFill>
                  <a:srgbClr val="000000"/>
                </a:solidFill>
              </a:rPr>
              <a:t>Money when shopping, change etc.</a:t>
            </a:r>
          </a:p>
          <a:p>
            <a:pPr indent="-228600" algn="l">
              <a:buFont typeface="Arial" panose="020B0604020202020204" pitchFamily="34" charset="0"/>
              <a:buChar char="•"/>
            </a:pPr>
            <a:r>
              <a:rPr lang="en-US" sz="2000" dirty="0">
                <a:solidFill>
                  <a:srgbClr val="000000"/>
                </a:solidFill>
              </a:rPr>
              <a:t>Telling the time in digital and analogue</a:t>
            </a:r>
          </a:p>
          <a:p>
            <a:pPr indent="-228600" algn="l">
              <a:buFont typeface="Arial" panose="020B0604020202020204" pitchFamily="34" charset="0"/>
              <a:buChar char="•"/>
            </a:pPr>
            <a:r>
              <a:rPr lang="en-US" sz="2000" dirty="0">
                <a:solidFill>
                  <a:srgbClr val="000000"/>
                </a:solidFill>
              </a:rPr>
              <a:t>Difference between</a:t>
            </a:r>
          </a:p>
          <a:p>
            <a:pPr indent="-228600" algn="l">
              <a:buFont typeface="Arial" panose="020B0604020202020204" pitchFamily="34" charset="0"/>
              <a:buChar char="•"/>
            </a:pPr>
            <a:r>
              <a:rPr lang="en-US" sz="2000" dirty="0">
                <a:solidFill>
                  <a:srgbClr val="000000"/>
                </a:solidFill>
              </a:rPr>
              <a:t>Measurements</a:t>
            </a:r>
          </a:p>
          <a:p>
            <a:pPr indent="-228600" algn="l">
              <a:buFont typeface="Arial" panose="020B0604020202020204" pitchFamily="34" charset="0"/>
              <a:buChar char="•"/>
            </a:pPr>
            <a:r>
              <a:rPr lang="en-US" sz="2000" dirty="0">
                <a:solidFill>
                  <a:srgbClr val="000000"/>
                </a:solidFill>
              </a:rPr>
              <a:t>Concept of weight, distance, capacity for cooking, packaging </a:t>
            </a:r>
            <a:r>
              <a:rPr lang="en-US" sz="2000" dirty="0" err="1">
                <a:solidFill>
                  <a:srgbClr val="000000"/>
                </a:solidFill>
              </a:rPr>
              <a:t>etc</a:t>
            </a: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348112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6090574" y="801866"/>
            <a:ext cx="5306084" cy="5230634"/>
          </a:xfrm>
        </p:spPr>
        <p:txBody>
          <a:bodyPr vert="horz" lIns="91440" tIns="45720" rIns="91440" bIns="45720" rtlCol="0" anchor="ctr">
            <a:normAutofit/>
          </a:bodyPr>
          <a:lstStyle/>
          <a:p>
            <a:pPr marL="342900" indent="-342900" algn="l">
              <a:buChar char="•"/>
            </a:pPr>
            <a:r>
              <a:rPr lang="en-US" dirty="0">
                <a:latin typeface="Calibri Light"/>
                <a:cs typeface="Calibri Light"/>
              </a:rPr>
              <a:t>Literacy homework will be the usual reading as well as spelling via Spelling Shed.</a:t>
            </a:r>
            <a:br>
              <a:rPr lang="en-US" dirty="0">
                <a:latin typeface="Calibri Light"/>
                <a:cs typeface="Calibri Light"/>
              </a:rPr>
            </a:br>
            <a:endParaRPr lang="en-US" dirty="0">
              <a:latin typeface="Calibri Light"/>
              <a:cs typeface="Calibri Light"/>
            </a:endParaRPr>
          </a:p>
          <a:p>
            <a:pPr marL="342900" indent="-342900" algn="l">
              <a:buChar char="•"/>
            </a:pPr>
            <a:r>
              <a:rPr lang="en-US" dirty="0" err="1">
                <a:latin typeface="Calibri Light"/>
                <a:cs typeface="Calibri Light"/>
              </a:rPr>
              <a:t>Maths</a:t>
            </a:r>
            <a:r>
              <a:rPr lang="en-US" dirty="0">
                <a:latin typeface="Calibri Light"/>
                <a:cs typeface="Calibri Light"/>
              </a:rPr>
              <a:t> homework will be times tables practice using the Times Tables Rock Stars program. </a:t>
            </a:r>
          </a:p>
          <a:p>
            <a:pPr marL="342900" indent="-342900" algn="l">
              <a:buChar char="•"/>
            </a:pPr>
            <a:r>
              <a:rPr lang="en-US" dirty="0">
                <a:latin typeface="Calibri Light"/>
                <a:cs typeface="Calibri Light"/>
              </a:rPr>
              <a:t>Both will be set on a Thursday and due in for the following Thursday.</a:t>
            </a:r>
            <a:endParaRPr lang="en-US" b="1" u="sng" dirty="0">
              <a:cs typeface="Calibri"/>
            </a:endParaRPr>
          </a:p>
          <a:p>
            <a:pPr indent="-228600" algn="l">
              <a:buFont typeface="Arial" panose="020B0604020202020204" pitchFamily="34" charset="0"/>
              <a:buChar char="•"/>
            </a:pPr>
            <a:endParaRPr lang="en-US" dirty="0">
              <a:solidFill>
                <a:srgbClr val="000000"/>
              </a:solidFill>
            </a:endParaRPr>
          </a:p>
        </p:txBody>
      </p:sp>
      <p:sp>
        <p:nvSpPr>
          <p:cNvPr id="5" name="Title 3">
            <a:extLst>
              <a:ext uri="{FF2B5EF4-FFF2-40B4-BE49-F238E27FC236}">
                <a16:creationId xmlns:a16="http://schemas.microsoft.com/office/drawing/2014/main" id="{24A30265-C68B-0E14-2559-179B848A9270}"/>
              </a:ext>
            </a:extLst>
          </p:cNvPr>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dirty="0">
                <a:solidFill>
                  <a:srgbClr val="FFFFFF"/>
                </a:solidFill>
              </a:rPr>
              <a:t>Homework</a:t>
            </a:r>
            <a:endParaRPr lang="en-US" sz="4400" kern="1200" dirty="0">
              <a:solidFill>
                <a:srgbClr val="FFFFFF"/>
              </a:solidFill>
              <a:latin typeface="+mj-lt"/>
              <a:cs typeface="Calibri Light"/>
            </a:endParaRPr>
          </a:p>
        </p:txBody>
      </p:sp>
    </p:spTree>
    <p:extLst>
      <p:ext uri="{BB962C8B-B14F-4D97-AF65-F5344CB8AC3E}">
        <p14:creationId xmlns:p14="http://schemas.microsoft.com/office/powerpoint/2010/main" val="401973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dirty="0">
                <a:solidFill>
                  <a:srgbClr val="FFFFFF"/>
                </a:solidFill>
                <a:cs typeface="Calibri Light"/>
              </a:rPr>
              <a:t>Uniforms</a:t>
            </a:r>
            <a:endParaRPr lang="en-US" sz="4400" kern="1200" dirty="0">
              <a:solidFill>
                <a:srgbClr val="FFFFFF"/>
              </a:solidFill>
              <a:latin typeface="+mj-lt"/>
              <a:cs typeface="Calibri Light"/>
            </a:endParaRPr>
          </a:p>
        </p:txBody>
      </p:sp>
      <p:sp>
        <p:nvSpPr>
          <p:cNvPr id="3" name="Subtitle 2"/>
          <p:cNvSpPr>
            <a:spLocks noGrp="1"/>
          </p:cNvSpPr>
          <p:nvPr>
            <p:ph type="subTitle" idx="1"/>
          </p:nvPr>
        </p:nvSpPr>
        <p:spPr>
          <a:xfrm>
            <a:off x="6090574" y="801866"/>
            <a:ext cx="5306084" cy="5230634"/>
          </a:xfrm>
        </p:spPr>
        <p:txBody>
          <a:bodyPr vert="horz" lIns="91440" tIns="45720" rIns="91440" bIns="45720" rtlCol="0" anchor="ctr">
            <a:normAutofit/>
          </a:bodyPr>
          <a:lstStyle/>
          <a:p>
            <a:pPr marL="285750" indent="-228600" algn="l">
              <a:buFont typeface="Arial,Sans-Serif"/>
              <a:buChar char="•"/>
            </a:pPr>
            <a:r>
              <a:rPr lang="en-US" dirty="0">
                <a:ea typeface="+mn-lt"/>
                <a:cs typeface="+mn-lt"/>
              </a:rPr>
              <a:t>Blue polo top, school jumper, grey trousers/shorts/skirt and black school shoes</a:t>
            </a:r>
          </a:p>
          <a:p>
            <a:pPr marL="285750" indent="-228600" algn="l">
              <a:buFont typeface="Arial,Sans-Serif"/>
              <a:buChar char="•"/>
            </a:pPr>
            <a:r>
              <a:rPr lang="en-US" b="1" dirty="0">
                <a:ea typeface="+mn-lt"/>
                <a:cs typeface="+mn-lt"/>
              </a:rPr>
              <a:t>PE Kit</a:t>
            </a:r>
            <a:endParaRPr lang="en-US" dirty="0">
              <a:ea typeface="+mn-lt"/>
              <a:cs typeface="+mn-lt"/>
            </a:endParaRPr>
          </a:p>
          <a:p>
            <a:pPr algn="l"/>
            <a:r>
              <a:rPr lang="en-US" dirty="0">
                <a:ea typeface="+mn-lt"/>
                <a:cs typeface="+mn-lt"/>
              </a:rPr>
              <a:t>Your child/children will need to come in their PE kit every Monday and Friday.</a:t>
            </a:r>
          </a:p>
          <a:p>
            <a:pPr algn="l"/>
            <a:endParaRPr lang="en-US" dirty="0">
              <a:cs typeface="Calibri"/>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103439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1211579" y="2113799"/>
            <a:ext cx="3669161" cy="2760098"/>
          </a:xfrm>
        </p:spPr>
        <p:txBody>
          <a:bodyPr vert="horz" lIns="91440" tIns="45720" rIns="91440" bIns="45720" rtlCol="0" anchor="ctr">
            <a:normAutofit/>
          </a:bodyPr>
          <a:lstStyle/>
          <a:p>
            <a:pPr algn="l"/>
            <a:r>
              <a:rPr lang="en-US" sz="4400" dirty="0">
                <a:solidFill>
                  <a:srgbClr val="FFFFFF"/>
                </a:solidFill>
              </a:rPr>
              <a:t>Library</a:t>
            </a:r>
            <a:endParaRPr lang="en-US" sz="4400" kern="1200" dirty="0">
              <a:solidFill>
                <a:srgbClr val="FFFFFF"/>
              </a:solidFill>
              <a:latin typeface="+mj-lt"/>
              <a:ea typeface="+mj-ea"/>
              <a:cs typeface="+mj-cs"/>
            </a:endParaRPr>
          </a:p>
        </p:txBody>
      </p:sp>
      <p:sp>
        <p:nvSpPr>
          <p:cNvPr id="3" name="Subtitle 2"/>
          <p:cNvSpPr>
            <a:spLocks noGrp="1"/>
          </p:cNvSpPr>
          <p:nvPr>
            <p:ph type="subTitle" idx="1"/>
          </p:nvPr>
        </p:nvSpPr>
        <p:spPr>
          <a:xfrm>
            <a:off x="6090574" y="801866"/>
            <a:ext cx="5306084" cy="5230634"/>
          </a:xfrm>
        </p:spPr>
        <p:txBody>
          <a:bodyPr vert="horz" lIns="91440" tIns="45720" rIns="91440" bIns="45720" rtlCol="0" anchor="ctr">
            <a:normAutofit/>
          </a:bodyPr>
          <a:lstStyle/>
          <a:p>
            <a:pPr marL="285750" indent="-285750" algn="l">
              <a:buFont typeface="Arial"/>
              <a:buChar char="•"/>
            </a:pPr>
            <a:r>
              <a:rPr lang="en-US" b="1" dirty="0">
                <a:ea typeface="+mn-lt"/>
                <a:cs typeface="+mn-lt"/>
              </a:rPr>
              <a:t>Tuesday</a:t>
            </a:r>
            <a:r>
              <a:rPr lang="en-US" dirty="0">
                <a:ea typeface="+mn-lt"/>
                <a:cs typeface="+mn-lt"/>
              </a:rPr>
              <a:t> is library day – overdue books can be returned without receiving fines</a:t>
            </a:r>
          </a:p>
          <a:p>
            <a:pPr marL="285750" indent="-285750" algn="l">
              <a:buFont typeface="Arial"/>
              <a:buChar char="•"/>
            </a:pPr>
            <a:r>
              <a:rPr lang="en-US" b="1" dirty="0">
                <a:ea typeface="+mn-lt"/>
                <a:cs typeface="+mn-lt"/>
              </a:rPr>
              <a:t>Wednesday</a:t>
            </a:r>
            <a:r>
              <a:rPr lang="en-US" dirty="0">
                <a:ea typeface="+mn-lt"/>
                <a:cs typeface="+mn-lt"/>
              </a:rPr>
              <a:t> is Bookshop</a:t>
            </a:r>
            <a:endParaRPr lang="en-US" dirty="0"/>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a:p>
            <a:pPr indent="-228600" algn="l">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33380296"/>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C8759B3A0AB144A8EE40FA3BC6A227" ma:contentTypeVersion="22" ma:contentTypeDescription="Create a new document." ma:contentTypeScope="" ma:versionID="a7f0d1685ce8325836353629b9ece83c">
  <xsd:schema xmlns:xsd="http://www.w3.org/2001/XMLSchema" xmlns:xs="http://www.w3.org/2001/XMLSchema" xmlns:p="http://schemas.microsoft.com/office/2006/metadata/properties" xmlns:ns2="9f0e4175-e390-4c06-b970-102e756b3d33" xmlns:ns3="75265e79-2630-49fb-bb94-e6cc5222652a" targetNamespace="http://schemas.microsoft.com/office/2006/metadata/properties" ma:root="true" ma:fieldsID="32f06d964f20c2b04715c1698de4bc24" ns2:_="" ns3:_="">
    <xsd:import namespace="9f0e4175-e390-4c06-b970-102e756b3d33"/>
    <xsd:import namespace="75265e79-2630-49fb-bb94-e6cc5222652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0e4175-e390-4c06-b970-102e756b3d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d7a4750-4c5c-4dd8-93c9-068bf5de22c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5265e79-2630-49fb-bb94-e6cc5222652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940369b-89e1-453c-a8b8-1d32ce378e89}" ma:internalName="TaxCatchAll" ma:showField="CatchAllData" ma:web="75265e79-2630-49fb-bb94-e6cc522265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f0e4175-e390-4c06-b970-102e756b3d33">
      <Terms xmlns="http://schemas.microsoft.com/office/infopath/2007/PartnerControls"/>
    </lcf76f155ced4ddcb4097134ff3c332f>
    <TaxCatchAll xmlns="75265e79-2630-49fb-bb94-e6cc5222652a" xsi:nil="true"/>
    <SharedWithUsers xmlns="75265e79-2630-49fb-bb94-e6cc5222652a">
      <UserInfo>
        <DisplayName>Tom Andrews</DisplayName>
        <AccountId>51</AccountId>
        <AccountType/>
      </UserInfo>
      <UserInfo>
        <DisplayName>Nina Keski</DisplayName>
        <AccountId>52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D095BB-E303-4511-9B4E-EAE2F51FF1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0e4175-e390-4c06-b970-102e756b3d33"/>
    <ds:schemaRef ds:uri="75265e79-2630-49fb-bb94-e6cc52226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1A1ECB-2D59-4008-B2F0-5F90624F5C96}">
  <ds:schemaRefs>
    <ds:schemaRef ds:uri="http://schemas.microsoft.com/office/2006/metadata/properties"/>
    <ds:schemaRef ds:uri="http://schemas.microsoft.com/office/infopath/2007/PartnerControls"/>
    <ds:schemaRef ds:uri="9f0e4175-e390-4c06-b970-102e756b3d33"/>
    <ds:schemaRef ds:uri="75265e79-2630-49fb-bb94-e6cc5222652a"/>
  </ds:schemaRefs>
</ds:datastoreItem>
</file>

<file path=customXml/itemProps3.xml><?xml version="1.0" encoding="utf-8"?>
<ds:datastoreItem xmlns:ds="http://schemas.openxmlformats.org/officeDocument/2006/customXml" ds:itemID="{03563FAC-7CDF-4A52-94BE-ADA757F3F4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2301</TotalTime>
  <Words>593</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Arial,Sans-Serif</vt:lpstr>
      <vt:lpstr>Calibri</vt:lpstr>
      <vt:lpstr>Calibri Light</vt:lpstr>
      <vt:lpstr>Office Theme</vt:lpstr>
      <vt:lpstr>Welcome to the Year 5  Curriculum Sharing </vt:lpstr>
      <vt:lpstr>School Values</vt:lpstr>
      <vt:lpstr>National Curriculum</vt:lpstr>
      <vt:lpstr>Literacy</vt:lpstr>
      <vt:lpstr>Reading  </vt:lpstr>
      <vt:lpstr>Numeracy</vt:lpstr>
      <vt:lpstr>Homework</vt:lpstr>
      <vt:lpstr>Uniforms</vt:lpstr>
      <vt:lpstr>Library</vt:lpstr>
      <vt:lpstr>Swimming</vt:lpstr>
      <vt:lpstr>PowerPoint Presentation</vt:lpstr>
      <vt:lpstr>Pencil Cases/Water Bottles</vt:lpstr>
      <vt:lpstr>Trips </vt:lpstr>
      <vt:lpstr>If you ever need to talk to us, please feel free to approach us in the playground after school if you have any  concerns. Alternatively, you can contact the school to arrange a meeting.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Year 4  Curriculum Sharing</dc:title>
  <dc:creator>Laura Wood</dc:creator>
  <cp:lastModifiedBy>Rupert Loader</cp:lastModifiedBy>
  <cp:revision>110</cp:revision>
  <dcterms:created xsi:type="dcterms:W3CDTF">2020-09-08T09:03:01Z</dcterms:created>
  <dcterms:modified xsi:type="dcterms:W3CDTF">2023-09-01T15:57:27Z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0x01010055C8759B3A0AB144A8EE40FA3BC6A227</vt:lpwstr>
  </property>
  <property fmtid="{D5CDD505-2E9C-101B-9397-08002B2CF9AE}" pid="3" name="MediaServiceImageTags">
    <vt:lpwstr/>
  </property>
</Properties>
</file>